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57" r:id="rId4"/>
    <p:sldId id="258" r:id="rId5"/>
    <p:sldId id="259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0" r:id="rId14"/>
    <p:sldId id="270" r:id="rId15"/>
  </p:sldIdLst>
  <p:sldSz cx="13004800" cy="9753600"/>
  <p:notesSz cx="13004800" cy="975360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66"/>
    <p:restoredTop sz="94769"/>
  </p:normalViewPr>
  <p:slideViewPr>
    <p:cSldViewPr>
      <p:cViewPr varScale="1">
        <p:scale>
          <a:sx n="50" d="100"/>
          <a:sy n="50" d="100"/>
        </p:scale>
        <p:origin x="1122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736600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56FD9-B63B-7348-A756-8A3C969ADD4A}" type="datetimeFigureOut">
              <a:rPr lang="nn-NO" smtClean="0"/>
              <a:t>19.01.2017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0" y="731838"/>
            <a:ext cx="4876800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1300163" y="4632325"/>
            <a:ext cx="10404475" cy="4389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736600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0444A-BE20-294B-B0BB-29F23562D153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27523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0444A-BE20-294B-B0BB-29F23562D153}" type="slidenum">
              <a:rPr lang="nn-NO" smtClean="0"/>
              <a:t>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57107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5E423E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8636000"/>
            <a:ext cx="13004800" cy="1117600"/>
          </a:xfrm>
          <a:custGeom>
            <a:avLst/>
            <a:gdLst/>
            <a:ahLst/>
            <a:cxnLst/>
            <a:rect l="l" t="t" r="r" b="b"/>
            <a:pathLst>
              <a:path w="13004800" h="1117600">
                <a:moveTo>
                  <a:pt x="0" y="1117600"/>
                </a:moveTo>
                <a:lnTo>
                  <a:pt x="13004800" y="1117600"/>
                </a:lnTo>
                <a:lnTo>
                  <a:pt x="13004800" y="0"/>
                </a:lnTo>
                <a:lnTo>
                  <a:pt x="0" y="0"/>
                </a:lnTo>
                <a:lnTo>
                  <a:pt x="0" y="1117600"/>
                </a:lnTo>
                <a:close/>
              </a:path>
            </a:pathLst>
          </a:custGeom>
          <a:solidFill>
            <a:srgbClr val="9CC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52530" y="9093200"/>
            <a:ext cx="11938000" cy="0"/>
          </a:xfrm>
          <a:custGeom>
            <a:avLst/>
            <a:gdLst/>
            <a:ahLst/>
            <a:cxnLst/>
            <a:rect l="l" t="t" r="r" b="b"/>
            <a:pathLst>
              <a:path w="11938000">
                <a:moveTo>
                  <a:pt x="0" y="0"/>
                </a:moveTo>
                <a:lnTo>
                  <a:pt x="11937873" y="0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76250" y="909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2528550" y="909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7200"/>
            <a:ext cx="13004800" cy="74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610456" y="6771080"/>
            <a:ext cx="443230" cy="300355"/>
          </a:xfrm>
          <a:custGeom>
            <a:avLst/>
            <a:gdLst/>
            <a:ahLst/>
            <a:cxnLst/>
            <a:rect l="l" t="t" r="r" b="b"/>
            <a:pathLst>
              <a:path w="443229" h="300354">
                <a:moveTo>
                  <a:pt x="337230" y="0"/>
                </a:moveTo>
                <a:lnTo>
                  <a:pt x="293226" y="1063"/>
                </a:lnTo>
                <a:lnTo>
                  <a:pt x="246558" y="8470"/>
                </a:lnTo>
                <a:lnTo>
                  <a:pt x="199173" y="21546"/>
                </a:lnTo>
                <a:lnTo>
                  <a:pt x="153019" y="39612"/>
                </a:lnTo>
                <a:lnTo>
                  <a:pt x="110043" y="61992"/>
                </a:lnTo>
                <a:lnTo>
                  <a:pt x="72193" y="88009"/>
                </a:lnTo>
                <a:lnTo>
                  <a:pt x="41417" y="116987"/>
                </a:lnTo>
                <a:lnTo>
                  <a:pt x="8103" y="176810"/>
                </a:lnTo>
                <a:lnTo>
                  <a:pt x="0" y="239335"/>
                </a:lnTo>
                <a:lnTo>
                  <a:pt x="5528" y="267768"/>
                </a:lnTo>
                <a:lnTo>
                  <a:pt x="17913" y="280026"/>
                </a:lnTo>
                <a:lnTo>
                  <a:pt x="40097" y="289091"/>
                </a:lnTo>
                <a:lnTo>
                  <a:pt x="64539" y="295547"/>
                </a:lnTo>
                <a:lnTo>
                  <a:pt x="83696" y="299975"/>
                </a:lnTo>
                <a:lnTo>
                  <a:pt x="139641" y="289856"/>
                </a:lnTo>
                <a:lnTo>
                  <a:pt x="191368" y="279752"/>
                </a:lnTo>
                <a:lnTo>
                  <a:pt x="238935" y="269098"/>
                </a:lnTo>
                <a:lnTo>
                  <a:pt x="282400" y="257329"/>
                </a:lnTo>
                <a:lnTo>
                  <a:pt x="326647" y="240720"/>
                </a:lnTo>
                <a:lnTo>
                  <a:pt x="365761" y="218334"/>
                </a:lnTo>
                <a:lnTo>
                  <a:pt x="366494" y="217683"/>
                </a:lnTo>
                <a:lnTo>
                  <a:pt x="128701" y="217683"/>
                </a:lnTo>
                <a:lnTo>
                  <a:pt x="96079" y="213653"/>
                </a:lnTo>
                <a:lnTo>
                  <a:pt x="95781" y="208094"/>
                </a:lnTo>
                <a:lnTo>
                  <a:pt x="95773" y="206115"/>
                </a:lnTo>
                <a:lnTo>
                  <a:pt x="99320" y="191449"/>
                </a:lnTo>
                <a:lnTo>
                  <a:pt x="143043" y="119045"/>
                </a:lnTo>
                <a:lnTo>
                  <a:pt x="178092" y="89983"/>
                </a:lnTo>
                <a:lnTo>
                  <a:pt x="217350" y="71810"/>
                </a:lnTo>
                <a:lnTo>
                  <a:pt x="261942" y="61889"/>
                </a:lnTo>
                <a:lnTo>
                  <a:pt x="312995" y="57583"/>
                </a:lnTo>
                <a:lnTo>
                  <a:pt x="438672" y="57583"/>
                </a:lnTo>
                <a:lnTo>
                  <a:pt x="433483" y="41765"/>
                </a:lnTo>
                <a:lnTo>
                  <a:pt x="411373" y="20312"/>
                </a:lnTo>
                <a:lnTo>
                  <a:pt x="376622" y="5958"/>
                </a:lnTo>
                <a:lnTo>
                  <a:pt x="337230" y="0"/>
                </a:lnTo>
                <a:close/>
              </a:path>
              <a:path w="443229" h="300354">
                <a:moveTo>
                  <a:pt x="438672" y="57583"/>
                </a:moveTo>
                <a:lnTo>
                  <a:pt x="312995" y="57583"/>
                </a:lnTo>
                <a:lnTo>
                  <a:pt x="343680" y="65122"/>
                </a:lnTo>
                <a:lnTo>
                  <a:pt x="363245" y="83617"/>
                </a:lnTo>
                <a:lnTo>
                  <a:pt x="371280" y="106823"/>
                </a:lnTo>
                <a:lnTo>
                  <a:pt x="367376" y="128500"/>
                </a:lnTo>
                <a:lnTo>
                  <a:pt x="348212" y="152007"/>
                </a:lnTo>
                <a:lnTo>
                  <a:pt x="289834" y="184380"/>
                </a:lnTo>
                <a:lnTo>
                  <a:pt x="223953" y="206115"/>
                </a:lnTo>
                <a:lnTo>
                  <a:pt x="176328" y="214017"/>
                </a:lnTo>
                <a:lnTo>
                  <a:pt x="128701" y="217683"/>
                </a:lnTo>
                <a:lnTo>
                  <a:pt x="366494" y="217683"/>
                </a:lnTo>
                <a:lnTo>
                  <a:pt x="398500" y="189272"/>
                </a:lnTo>
                <a:lnTo>
                  <a:pt x="423621" y="152634"/>
                </a:lnTo>
                <a:lnTo>
                  <a:pt x="439880" y="107519"/>
                </a:lnTo>
                <a:lnTo>
                  <a:pt x="442976" y="70705"/>
                </a:lnTo>
                <a:lnTo>
                  <a:pt x="438672" y="575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351223" y="6582954"/>
            <a:ext cx="4415155" cy="1841500"/>
          </a:xfrm>
          <a:custGeom>
            <a:avLst/>
            <a:gdLst/>
            <a:ahLst/>
            <a:cxnLst/>
            <a:rect l="l" t="t" r="r" b="b"/>
            <a:pathLst>
              <a:path w="4415155" h="1841500">
                <a:moveTo>
                  <a:pt x="1285488" y="1320800"/>
                </a:moveTo>
                <a:lnTo>
                  <a:pt x="1024020" y="1320800"/>
                </a:lnTo>
                <a:lnTo>
                  <a:pt x="1028465" y="1333500"/>
                </a:lnTo>
                <a:lnTo>
                  <a:pt x="1032579" y="1333500"/>
                </a:lnTo>
                <a:lnTo>
                  <a:pt x="997152" y="1371600"/>
                </a:lnTo>
                <a:lnTo>
                  <a:pt x="915533" y="1447800"/>
                </a:lnTo>
                <a:lnTo>
                  <a:pt x="879519" y="1473200"/>
                </a:lnTo>
                <a:lnTo>
                  <a:pt x="846090" y="1511300"/>
                </a:lnTo>
                <a:lnTo>
                  <a:pt x="821375" y="1549400"/>
                </a:lnTo>
                <a:lnTo>
                  <a:pt x="806673" y="1587500"/>
                </a:lnTo>
                <a:lnTo>
                  <a:pt x="803282" y="1638300"/>
                </a:lnTo>
                <a:lnTo>
                  <a:pt x="812501" y="1676400"/>
                </a:lnTo>
                <a:lnTo>
                  <a:pt x="832096" y="1727200"/>
                </a:lnTo>
                <a:lnTo>
                  <a:pt x="858710" y="1765300"/>
                </a:lnTo>
                <a:lnTo>
                  <a:pt x="892549" y="1803400"/>
                </a:lnTo>
                <a:lnTo>
                  <a:pt x="933821" y="1828800"/>
                </a:lnTo>
                <a:lnTo>
                  <a:pt x="982732" y="1841500"/>
                </a:lnTo>
                <a:lnTo>
                  <a:pt x="1075969" y="1841500"/>
                </a:lnTo>
                <a:lnTo>
                  <a:pt x="1114619" y="1816100"/>
                </a:lnTo>
                <a:lnTo>
                  <a:pt x="1145226" y="1790700"/>
                </a:lnTo>
                <a:lnTo>
                  <a:pt x="1165739" y="1752600"/>
                </a:lnTo>
                <a:lnTo>
                  <a:pt x="1001737" y="1752600"/>
                </a:lnTo>
                <a:lnTo>
                  <a:pt x="961975" y="1739900"/>
                </a:lnTo>
                <a:lnTo>
                  <a:pt x="929786" y="1714500"/>
                </a:lnTo>
                <a:lnTo>
                  <a:pt x="907412" y="1689100"/>
                </a:lnTo>
                <a:lnTo>
                  <a:pt x="897526" y="1651000"/>
                </a:lnTo>
                <a:lnTo>
                  <a:pt x="897487" y="1625600"/>
                </a:lnTo>
                <a:lnTo>
                  <a:pt x="904652" y="1600200"/>
                </a:lnTo>
                <a:lnTo>
                  <a:pt x="921094" y="1562100"/>
                </a:lnTo>
                <a:lnTo>
                  <a:pt x="945908" y="1536700"/>
                </a:lnTo>
                <a:lnTo>
                  <a:pt x="978076" y="1498600"/>
                </a:lnTo>
                <a:lnTo>
                  <a:pt x="1016577" y="1473200"/>
                </a:lnTo>
                <a:lnTo>
                  <a:pt x="1030379" y="1460500"/>
                </a:lnTo>
                <a:lnTo>
                  <a:pt x="1046321" y="1447800"/>
                </a:lnTo>
                <a:lnTo>
                  <a:pt x="1204930" y="1447800"/>
                </a:lnTo>
                <a:lnTo>
                  <a:pt x="1212169" y="1397000"/>
                </a:lnTo>
                <a:lnTo>
                  <a:pt x="1230656" y="1358900"/>
                </a:lnTo>
                <a:lnTo>
                  <a:pt x="1266501" y="1333500"/>
                </a:lnTo>
                <a:lnTo>
                  <a:pt x="1285488" y="1320800"/>
                </a:lnTo>
                <a:close/>
              </a:path>
              <a:path w="4415155" h="1841500">
                <a:moveTo>
                  <a:pt x="1204930" y="1447800"/>
                </a:moveTo>
                <a:lnTo>
                  <a:pt x="1100562" y="1447800"/>
                </a:lnTo>
                <a:lnTo>
                  <a:pt x="1109804" y="1460500"/>
                </a:lnTo>
                <a:lnTo>
                  <a:pt x="1118215" y="1485900"/>
                </a:lnTo>
                <a:lnTo>
                  <a:pt x="1123740" y="1511300"/>
                </a:lnTo>
                <a:lnTo>
                  <a:pt x="1124324" y="1536700"/>
                </a:lnTo>
                <a:lnTo>
                  <a:pt x="1117591" y="1587500"/>
                </a:lnTo>
                <a:lnTo>
                  <a:pt x="1107379" y="1638300"/>
                </a:lnTo>
                <a:lnTo>
                  <a:pt x="1092409" y="1676400"/>
                </a:lnTo>
                <a:lnTo>
                  <a:pt x="1071403" y="1714500"/>
                </a:lnTo>
                <a:lnTo>
                  <a:pt x="1040928" y="1739900"/>
                </a:lnTo>
                <a:lnTo>
                  <a:pt x="1001737" y="1752600"/>
                </a:lnTo>
                <a:lnTo>
                  <a:pt x="1165739" y="1752600"/>
                </a:lnTo>
                <a:lnTo>
                  <a:pt x="1178547" y="1701800"/>
                </a:lnTo>
                <a:lnTo>
                  <a:pt x="1187138" y="1638300"/>
                </a:lnTo>
                <a:lnTo>
                  <a:pt x="1193539" y="1587500"/>
                </a:lnTo>
                <a:lnTo>
                  <a:pt x="1199775" y="1536700"/>
                </a:lnTo>
                <a:lnTo>
                  <a:pt x="1202835" y="1485900"/>
                </a:lnTo>
                <a:lnTo>
                  <a:pt x="1204930" y="1447800"/>
                </a:lnTo>
                <a:close/>
              </a:path>
              <a:path w="4415155" h="1841500">
                <a:moveTo>
                  <a:pt x="553266" y="990600"/>
                </a:moveTo>
                <a:lnTo>
                  <a:pt x="486419" y="990600"/>
                </a:lnTo>
                <a:lnTo>
                  <a:pt x="438835" y="1003300"/>
                </a:lnTo>
                <a:lnTo>
                  <a:pt x="392087" y="1003300"/>
                </a:lnTo>
                <a:lnTo>
                  <a:pt x="346299" y="1016000"/>
                </a:lnTo>
                <a:lnTo>
                  <a:pt x="258100" y="1041400"/>
                </a:lnTo>
                <a:lnTo>
                  <a:pt x="215938" y="1066800"/>
                </a:lnTo>
                <a:lnTo>
                  <a:pt x="175234" y="1092200"/>
                </a:lnTo>
                <a:lnTo>
                  <a:pt x="136112" y="1117600"/>
                </a:lnTo>
                <a:lnTo>
                  <a:pt x="98697" y="1143000"/>
                </a:lnTo>
                <a:lnTo>
                  <a:pt x="63112" y="1181100"/>
                </a:lnTo>
                <a:lnTo>
                  <a:pt x="29483" y="1219200"/>
                </a:lnTo>
                <a:lnTo>
                  <a:pt x="5641" y="1257300"/>
                </a:lnTo>
                <a:lnTo>
                  <a:pt x="0" y="1295400"/>
                </a:lnTo>
                <a:lnTo>
                  <a:pt x="11684" y="1333500"/>
                </a:lnTo>
                <a:lnTo>
                  <a:pt x="39820" y="1371600"/>
                </a:lnTo>
                <a:lnTo>
                  <a:pt x="75472" y="1397000"/>
                </a:lnTo>
                <a:lnTo>
                  <a:pt x="113047" y="1422400"/>
                </a:lnTo>
                <a:lnTo>
                  <a:pt x="152085" y="1447800"/>
                </a:lnTo>
                <a:lnTo>
                  <a:pt x="192127" y="1460500"/>
                </a:lnTo>
                <a:lnTo>
                  <a:pt x="273386" y="1460500"/>
                </a:lnTo>
                <a:lnTo>
                  <a:pt x="353149" y="1435100"/>
                </a:lnTo>
                <a:lnTo>
                  <a:pt x="391322" y="1409700"/>
                </a:lnTo>
                <a:lnTo>
                  <a:pt x="427742" y="1371600"/>
                </a:lnTo>
                <a:lnTo>
                  <a:pt x="455247" y="1358900"/>
                </a:lnTo>
                <a:lnTo>
                  <a:pt x="187064" y="1358900"/>
                </a:lnTo>
                <a:lnTo>
                  <a:pt x="179460" y="1346200"/>
                </a:lnTo>
                <a:lnTo>
                  <a:pt x="168424" y="1346200"/>
                </a:lnTo>
                <a:lnTo>
                  <a:pt x="156135" y="1333500"/>
                </a:lnTo>
                <a:lnTo>
                  <a:pt x="144773" y="1333500"/>
                </a:lnTo>
                <a:lnTo>
                  <a:pt x="127938" y="1295400"/>
                </a:lnTo>
                <a:lnTo>
                  <a:pt x="144584" y="1244600"/>
                </a:lnTo>
                <a:lnTo>
                  <a:pt x="171912" y="1206500"/>
                </a:lnTo>
                <a:lnTo>
                  <a:pt x="207809" y="1181100"/>
                </a:lnTo>
                <a:lnTo>
                  <a:pt x="249200" y="1155700"/>
                </a:lnTo>
                <a:lnTo>
                  <a:pt x="336156" y="1104900"/>
                </a:lnTo>
                <a:lnTo>
                  <a:pt x="375570" y="1092200"/>
                </a:lnTo>
                <a:lnTo>
                  <a:pt x="574047" y="1092200"/>
                </a:lnTo>
                <a:lnTo>
                  <a:pt x="575824" y="1079500"/>
                </a:lnTo>
                <a:lnTo>
                  <a:pt x="580603" y="1066800"/>
                </a:lnTo>
                <a:lnTo>
                  <a:pt x="589599" y="1054100"/>
                </a:lnTo>
                <a:lnTo>
                  <a:pt x="600397" y="1041400"/>
                </a:lnTo>
                <a:lnTo>
                  <a:pt x="610584" y="1028700"/>
                </a:lnTo>
                <a:lnTo>
                  <a:pt x="553266" y="990600"/>
                </a:lnTo>
                <a:close/>
              </a:path>
              <a:path w="4415155" h="1841500">
                <a:moveTo>
                  <a:pt x="673931" y="1346200"/>
                </a:moveTo>
                <a:lnTo>
                  <a:pt x="479972" y="1346200"/>
                </a:lnTo>
                <a:lnTo>
                  <a:pt x="505414" y="1358900"/>
                </a:lnTo>
                <a:lnTo>
                  <a:pt x="535070" y="1371600"/>
                </a:lnTo>
                <a:lnTo>
                  <a:pt x="578094" y="1409700"/>
                </a:lnTo>
                <a:lnTo>
                  <a:pt x="618613" y="1435100"/>
                </a:lnTo>
                <a:lnTo>
                  <a:pt x="658101" y="1447800"/>
                </a:lnTo>
                <a:lnTo>
                  <a:pt x="698032" y="1447800"/>
                </a:lnTo>
                <a:lnTo>
                  <a:pt x="739877" y="1435100"/>
                </a:lnTo>
                <a:lnTo>
                  <a:pt x="785112" y="1422400"/>
                </a:lnTo>
                <a:lnTo>
                  <a:pt x="835209" y="1397000"/>
                </a:lnTo>
                <a:lnTo>
                  <a:pt x="877796" y="1384300"/>
                </a:lnTo>
                <a:lnTo>
                  <a:pt x="928238" y="1358900"/>
                </a:lnTo>
                <a:lnTo>
                  <a:pt x="716616" y="1358900"/>
                </a:lnTo>
                <a:lnTo>
                  <a:pt x="673931" y="1346200"/>
                </a:lnTo>
                <a:close/>
              </a:path>
              <a:path w="4415155" h="1841500">
                <a:moveTo>
                  <a:pt x="574047" y="1092200"/>
                </a:moveTo>
                <a:lnTo>
                  <a:pt x="432457" y="1092200"/>
                </a:lnTo>
                <a:lnTo>
                  <a:pt x="446618" y="1104900"/>
                </a:lnTo>
                <a:lnTo>
                  <a:pt x="446271" y="1143000"/>
                </a:lnTo>
                <a:lnTo>
                  <a:pt x="435886" y="1181100"/>
                </a:lnTo>
                <a:lnTo>
                  <a:pt x="416323" y="1219200"/>
                </a:lnTo>
                <a:lnTo>
                  <a:pt x="389026" y="1244600"/>
                </a:lnTo>
                <a:lnTo>
                  <a:pt x="355439" y="1282700"/>
                </a:lnTo>
                <a:lnTo>
                  <a:pt x="317006" y="1320800"/>
                </a:lnTo>
                <a:lnTo>
                  <a:pt x="275169" y="1333500"/>
                </a:lnTo>
                <a:lnTo>
                  <a:pt x="231374" y="1358900"/>
                </a:lnTo>
                <a:lnTo>
                  <a:pt x="455247" y="1358900"/>
                </a:lnTo>
                <a:lnTo>
                  <a:pt x="479972" y="1346200"/>
                </a:lnTo>
                <a:lnTo>
                  <a:pt x="673931" y="1346200"/>
                </a:lnTo>
                <a:lnTo>
                  <a:pt x="631532" y="1320800"/>
                </a:lnTo>
                <a:lnTo>
                  <a:pt x="595344" y="1295400"/>
                </a:lnTo>
                <a:lnTo>
                  <a:pt x="571290" y="1270000"/>
                </a:lnTo>
                <a:lnTo>
                  <a:pt x="561017" y="1219200"/>
                </a:lnTo>
                <a:lnTo>
                  <a:pt x="561970" y="1181100"/>
                </a:lnTo>
                <a:lnTo>
                  <a:pt x="568716" y="1130300"/>
                </a:lnTo>
                <a:lnTo>
                  <a:pt x="574047" y="1092200"/>
                </a:lnTo>
                <a:close/>
              </a:path>
              <a:path w="4415155" h="1841500">
                <a:moveTo>
                  <a:pt x="1086914" y="914400"/>
                </a:moveTo>
                <a:lnTo>
                  <a:pt x="1039328" y="914400"/>
                </a:lnTo>
                <a:lnTo>
                  <a:pt x="985145" y="927100"/>
                </a:lnTo>
                <a:lnTo>
                  <a:pt x="942606" y="952500"/>
                </a:lnTo>
                <a:lnTo>
                  <a:pt x="903275" y="977900"/>
                </a:lnTo>
                <a:lnTo>
                  <a:pt x="867851" y="1003300"/>
                </a:lnTo>
                <a:lnTo>
                  <a:pt x="837039" y="1041400"/>
                </a:lnTo>
                <a:lnTo>
                  <a:pt x="811538" y="1092200"/>
                </a:lnTo>
                <a:lnTo>
                  <a:pt x="792050" y="1130300"/>
                </a:lnTo>
                <a:lnTo>
                  <a:pt x="779278" y="1181100"/>
                </a:lnTo>
                <a:lnTo>
                  <a:pt x="773923" y="1231900"/>
                </a:lnTo>
                <a:lnTo>
                  <a:pt x="776687" y="1282700"/>
                </a:lnTo>
                <a:lnTo>
                  <a:pt x="777174" y="1320800"/>
                </a:lnTo>
                <a:lnTo>
                  <a:pt x="766749" y="1346200"/>
                </a:lnTo>
                <a:lnTo>
                  <a:pt x="746276" y="1358900"/>
                </a:lnTo>
                <a:lnTo>
                  <a:pt x="928238" y="1358900"/>
                </a:lnTo>
                <a:lnTo>
                  <a:pt x="1024020" y="1320800"/>
                </a:lnTo>
                <a:lnTo>
                  <a:pt x="1285488" y="1320800"/>
                </a:lnTo>
                <a:lnTo>
                  <a:pt x="1304475" y="1308100"/>
                </a:lnTo>
                <a:lnTo>
                  <a:pt x="1342178" y="1270000"/>
                </a:lnTo>
                <a:lnTo>
                  <a:pt x="1380442" y="1244600"/>
                </a:lnTo>
                <a:lnTo>
                  <a:pt x="909772" y="1244600"/>
                </a:lnTo>
                <a:lnTo>
                  <a:pt x="885547" y="1219200"/>
                </a:lnTo>
                <a:lnTo>
                  <a:pt x="874544" y="1193800"/>
                </a:lnTo>
                <a:lnTo>
                  <a:pt x="879024" y="1155700"/>
                </a:lnTo>
                <a:lnTo>
                  <a:pt x="895665" y="1117600"/>
                </a:lnTo>
                <a:lnTo>
                  <a:pt x="916401" y="1079500"/>
                </a:lnTo>
                <a:lnTo>
                  <a:pt x="943578" y="1054100"/>
                </a:lnTo>
                <a:lnTo>
                  <a:pt x="979545" y="1016000"/>
                </a:lnTo>
                <a:lnTo>
                  <a:pt x="1026648" y="1003300"/>
                </a:lnTo>
                <a:lnTo>
                  <a:pt x="1066387" y="990600"/>
                </a:lnTo>
                <a:lnTo>
                  <a:pt x="1210378" y="990600"/>
                </a:lnTo>
                <a:lnTo>
                  <a:pt x="1189633" y="965200"/>
                </a:lnTo>
                <a:lnTo>
                  <a:pt x="1162111" y="939800"/>
                </a:lnTo>
                <a:lnTo>
                  <a:pt x="1127856" y="927100"/>
                </a:lnTo>
                <a:lnTo>
                  <a:pt x="1086914" y="914400"/>
                </a:lnTo>
                <a:close/>
              </a:path>
              <a:path w="4415155" h="1841500">
                <a:moveTo>
                  <a:pt x="1687163" y="635000"/>
                </a:moveTo>
                <a:lnTo>
                  <a:pt x="1598321" y="635000"/>
                </a:lnTo>
                <a:lnTo>
                  <a:pt x="1570259" y="660400"/>
                </a:lnTo>
                <a:lnTo>
                  <a:pt x="1531577" y="685800"/>
                </a:lnTo>
                <a:lnTo>
                  <a:pt x="1496911" y="723900"/>
                </a:lnTo>
                <a:lnTo>
                  <a:pt x="1466611" y="762000"/>
                </a:lnTo>
                <a:lnTo>
                  <a:pt x="1441031" y="800100"/>
                </a:lnTo>
                <a:lnTo>
                  <a:pt x="1420523" y="838200"/>
                </a:lnTo>
                <a:lnTo>
                  <a:pt x="1405438" y="876300"/>
                </a:lnTo>
                <a:lnTo>
                  <a:pt x="1396128" y="927100"/>
                </a:lnTo>
                <a:lnTo>
                  <a:pt x="1392946" y="977900"/>
                </a:lnTo>
                <a:lnTo>
                  <a:pt x="1396244" y="1028700"/>
                </a:lnTo>
                <a:lnTo>
                  <a:pt x="1397328" y="1079500"/>
                </a:lnTo>
                <a:lnTo>
                  <a:pt x="1383765" y="1130300"/>
                </a:lnTo>
                <a:lnTo>
                  <a:pt x="1355187" y="1168400"/>
                </a:lnTo>
                <a:lnTo>
                  <a:pt x="1311230" y="1193800"/>
                </a:lnTo>
                <a:lnTo>
                  <a:pt x="1292202" y="1206500"/>
                </a:lnTo>
                <a:lnTo>
                  <a:pt x="1272393" y="1206500"/>
                </a:lnTo>
                <a:lnTo>
                  <a:pt x="1252251" y="1219200"/>
                </a:lnTo>
                <a:lnTo>
                  <a:pt x="1437453" y="1219200"/>
                </a:lnTo>
                <a:lnTo>
                  <a:pt x="1459066" y="1231900"/>
                </a:lnTo>
                <a:lnTo>
                  <a:pt x="1479729" y="1231900"/>
                </a:lnTo>
                <a:lnTo>
                  <a:pt x="1494237" y="1244600"/>
                </a:lnTo>
                <a:lnTo>
                  <a:pt x="1522619" y="1270000"/>
                </a:lnTo>
                <a:lnTo>
                  <a:pt x="1557168" y="1282700"/>
                </a:lnTo>
                <a:lnTo>
                  <a:pt x="1596460" y="1295400"/>
                </a:lnTo>
                <a:lnTo>
                  <a:pt x="1639072" y="1308100"/>
                </a:lnTo>
                <a:lnTo>
                  <a:pt x="1728569" y="1282700"/>
                </a:lnTo>
                <a:lnTo>
                  <a:pt x="1772608" y="1257300"/>
                </a:lnTo>
                <a:lnTo>
                  <a:pt x="1821707" y="1219200"/>
                </a:lnTo>
                <a:lnTo>
                  <a:pt x="1862581" y="1193800"/>
                </a:lnTo>
                <a:lnTo>
                  <a:pt x="1873850" y="1181100"/>
                </a:lnTo>
                <a:lnTo>
                  <a:pt x="1622520" y="1181100"/>
                </a:lnTo>
                <a:lnTo>
                  <a:pt x="1587892" y="1168400"/>
                </a:lnTo>
                <a:lnTo>
                  <a:pt x="1553584" y="1143000"/>
                </a:lnTo>
                <a:lnTo>
                  <a:pt x="1552847" y="1117600"/>
                </a:lnTo>
                <a:lnTo>
                  <a:pt x="1562515" y="1092200"/>
                </a:lnTo>
                <a:lnTo>
                  <a:pt x="1577723" y="1079500"/>
                </a:lnTo>
                <a:lnTo>
                  <a:pt x="1593602" y="1066800"/>
                </a:lnTo>
                <a:lnTo>
                  <a:pt x="1632020" y="1028700"/>
                </a:lnTo>
                <a:lnTo>
                  <a:pt x="1663546" y="1003300"/>
                </a:lnTo>
                <a:lnTo>
                  <a:pt x="1669890" y="990600"/>
                </a:lnTo>
                <a:lnTo>
                  <a:pt x="1520666" y="990600"/>
                </a:lnTo>
                <a:lnTo>
                  <a:pt x="1512127" y="977900"/>
                </a:lnTo>
                <a:lnTo>
                  <a:pt x="1504003" y="939800"/>
                </a:lnTo>
                <a:lnTo>
                  <a:pt x="1497927" y="914400"/>
                </a:lnTo>
                <a:lnTo>
                  <a:pt x="1495532" y="889000"/>
                </a:lnTo>
                <a:lnTo>
                  <a:pt x="1503427" y="838200"/>
                </a:lnTo>
                <a:lnTo>
                  <a:pt x="1526762" y="787400"/>
                </a:lnTo>
                <a:lnTo>
                  <a:pt x="1539917" y="774700"/>
                </a:lnTo>
                <a:lnTo>
                  <a:pt x="1559182" y="749300"/>
                </a:lnTo>
                <a:lnTo>
                  <a:pt x="1583176" y="736600"/>
                </a:lnTo>
                <a:lnTo>
                  <a:pt x="1610518" y="723900"/>
                </a:lnTo>
                <a:lnTo>
                  <a:pt x="1741403" y="723900"/>
                </a:lnTo>
                <a:lnTo>
                  <a:pt x="1729163" y="698500"/>
                </a:lnTo>
                <a:lnTo>
                  <a:pt x="1710077" y="660400"/>
                </a:lnTo>
                <a:lnTo>
                  <a:pt x="1687163" y="635000"/>
                </a:lnTo>
                <a:close/>
              </a:path>
              <a:path w="4415155" h="1841500">
                <a:moveTo>
                  <a:pt x="1210378" y="990600"/>
                </a:moveTo>
                <a:lnTo>
                  <a:pt x="1100958" y="990600"/>
                </a:lnTo>
                <a:lnTo>
                  <a:pt x="1125120" y="1016000"/>
                </a:lnTo>
                <a:lnTo>
                  <a:pt x="1133633" y="1054100"/>
                </a:lnTo>
                <a:lnTo>
                  <a:pt x="1124782" y="1092200"/>
                </a:lnTo>
                <a:lnTo>
                  <a:pt x="1102453" y="1143000"/>
                </a:lnTo>
                <a:lnTo>
                  <a:pt x="1069978" y="1181100"/>
                </a:lnTo>
                <a:lnTo>
                  <a:pt x="1030684" y="1219200"/>
                </a:lnTo>
                <a:lnTo>
                  <a:pt x="987903" y="1244600"/>
                </a:lnTo>
                <a:lnTo>
                  <a:pt x="1380442" y="1244600"/>
                </a:lnTo>
                <a:lnTo>
                  <a:pt x="1420094" y="1231900"/>
                </a:lnTo>
                <a:lnTo>
                  <a:pt x="1437453" y="1219200"/>
                </a:lnTo>
                <a:lnTo>
                  <a:pt x="1232223" y="1219200"/>
                </a:lnTo>
                <a:lnTo>
                  <a:pt x="1231762" y="1206500"/>
                </a:lnTo>
                <a:lnTo>
                  <a:pt x="1231180" y="1181100"/>
                </a:lnTo>
                <a:lnTo>
                  <a:pt x="1230939" y="1168400"/>
                </a:lnTo>
                <a:lnTo>
                  <a:pt x="1231499" y="1143000"/>
                </a:lnTo>
                <a:lnTo>
                  <a:pt x="1231356" y="1079500"/>
                </a:lnTo>
                <a:lnTo>
                  <a:pt x="1224300" y="1028700"/>
                </a:lnTo>
                <a:lnTo>
                  <a:pt x="1210378" y="990600"/>
                </a:lnTo>
                <a:close/>
              </a:path>
              <a:path w="4415155" h="1841500">
                <a:moveTo>
                  <a:pt x="2012463" y="482600"/>
                </a:moveTo>
                <a:lnTo>
                  <a:pt x="1969508" y="482600"/>
                </a:lnTo>
                <a:lnTo>
                  <a:pt x="1953188" y="508000"/>
                </a:lnTo>
                <a:lnTo>
                  <a:pt x="1939771" y="533400"/>
                </a:lnTo>
                <a:lnTo>
                  <a:pt x="1929098" y="558800"/>
                </a:lnTo>
                <a:lnTo>
                  <a:pt x="1921735" y="596900"/>
                </a:lnTo>
                <a:lnTo>
                  <a:pt x="1928586" y="635000"/>
                </a:lnTo>
                <a:lnTo>
                  <a:pt x="1942426" y="673100"/>
                </a:lnTo>
                <a:lnTo>
                  <a:pt x="1956029" y="711200"/>
                </a:lnTo>
                <a:lnTo>
                  <a:pt x="1962169" y="762000"/>
                </a:lnTo>
                <a:lnTo>
                  <a:pt x="1958528" y="800100"/>
                </a:lnTo>
                <a:lnTo>
                  <a:pt x="1948127" y="838200"/>
                </a:lnTo>
                <a:lnTo>
                  <a:pt x="1931743" y="876300"/>
                </a:lnTo>
                <a:lnTo>
                  <a:pt x="1910158" y="927100"/>
                </a:lnTo>
                <a:lnTo>
                  <a:pt x="1884150" y="977900"/>
                </a:lnTo>
                <a:lnTo>
                  <a:pt x="1854499" y="1016000"/>
                </a:lnTo>
                <a:lnTo>
                  <a:pt x="1821985" y="1066800"/>
                </a:lnTo>
                <a:lnTo>
                  <a:pt x="1787387" y="1104900"/>
                </a:lnTo>
                <a:lnTo>
                  <a:pt x="1751484" y="1143000"/>
                </a:lnTo>
                <a:lnTo>
                  <a:pt x="1715056" y="1168400"/>
                </a:lnTo>
                <a:lnTo>
                  <a:pt x="1678882" y="1181100"/>
                </a:lnTo>
                <a:lnTo>
                  <a:pt x="1873850" y="1181100"/>
                </a:lnTo>
                <a:lnTo>
                  <a:pt x="1896387" y="1155700"/>
                </a:lnTo>
                <a:lnTo>
                  <a:pt x="1924281" y="1117600"/>
                </a:lnTo>
                <a:lnTo>
                  <a:pt x="1947422" y="1079500"/>
                </a:lnTo>
                <a:lnTo>
                  <a:pt x="1966965" y="1028700"/>
                </a:lnTo>
                <a:lnTo>
                  <a:pt x="1984068" y="990600"/>
                </a:lnTo>
                <a:lnTo>
                  <a:pt x="1999888" y="939800"/>
                </a:lnTo>
                <a:lnTo>
                  <a:pt x="2021784" y="876300"/>
                </a:lnTo>
                <a:lnTo>
                  <a:pt x="2043515" y="838200"/>
                </a:lnTo>
                <a:lnTo>
                  <a:pt x="2071008" y="800100"/>
                </a:lnTo>
                <a:lnTo>
                  <a:pt x="2347592" y="800100"/>
                </a:lnTo>
                <a:lnTo>
                  <a:pt x="2353162" y="787400"/>
                </a:lnTo>
                <a:lnTo>
                  <a:pt x="2367243" y="774700"/>
                </a:lnTo>
                <a:lnTo>
                  <a:pt x="2384050" y="762000"/>
                </a:lnTo>
                <a:lnTo>
                  <a:pt x="2397289" y="749300"/>
                </a:lnTo>
                <a:lnTo>
                  <a:pt x="2151003" y="749300"/>
                </a:lnTo>
                <a:lnTo>
                  <a:pt x="2114918" y="736600"/>
                </a:lnTo>
                <a:lnTo>
                  <a:pt x="2092234" y="711200"/>
                </a:lnTo>
                <a:lnTo>
                  <a:pt x="2088927" y="698500"/>
                </a:lnTo>
                <a:lnTo>
                  <a:pt x="2096646" y="673100"/>
                </a:lnTo>
                <a:lnTo>
                  <a:pt x="1992038" y="673100"/>
                </a:lnTo>
                <a:lnTo>
                  <a:pt x="1979121" y="647700"/>
                </a:lnTo>
                <a:lnTo>
                  <a:pt x="1967526" y="635000"/>
                </a:lnTo>
                <a:lnTo>
                  <a:pt x="1962397" y="622300"/>
                </a:lnTo>
                <a:lnTo>
                  <a:pt x="1965483" y="584200"/>
                </a:lnTo>
                <a:lnTo>
                  <a:pt x="1976485" y="558800"/>
                </a:lnTo>
                <a:lnTo>
                  <a:pt x="2102847" y="558800"/>
                </a:lnTo>
                <a:lnTo>
                  <a:pt x="2100637" y="546100"/>
                </a:lnTo>
                <a:lnTo>
                  <a:pt x="2079942" y="508000"/>
                </a:lnTo>
                <a:lnTo>
                  <a:pt x="2046682" y="495300"/>
                </a:lnTo>
                <a:lnTo>
                  <a:pt x="2012463" y="482600"/>
                </a:lnTo>
                <a:close/>
              </a:path>
              <a:path w="4415155" h="1841500">
                <a:moveTo>
                  <a:pt x="2347592" y="800100"/>
                </a:moveTo>
                <a:lnTo>
                  <a:pt x="2071008" y="800100"/>
                </a:lnTo>
                <a:lnTo>
                  <a:pt x="2114954" y="812800"/>
                </a:lnTo>
                <a:lnTo>
                  <a:pt x="2239498" y="812800"/>
                </a:lnTo>
                <a:lnTo>
                  <a:pt x="2226471" y="838200"/>
                </a:lnTo>
                <a:lnTo>
                  <a:pt x="2215224" y="863600"/>
                </a:lnTo>
                <a:lnTo>
                  <a:pt x="2205846" y="889000"/>
                </a:lnTo>
                <a:lnTo>
                  <a:pt x="2198427" y="927100"/>
                </a:lnTo>
                <a:lnTo>
                  <a:pt x="2198704" y="952500"/>
                </a:lnTo>
                <a:lnTo>
                  <a:pt x="2221905" y="1003300"/>
                </a:lnTo>
                <a:lnTo>
                  <a:pt x="2279748" y="1054100"/>
                </a:lnTo>
                <a:lnTo>
                  <a:pt x="2323657" y="1066800"/>
                </a:lnTo>
                <a:lnTo>
                  <a:pt x="2370378" y="1079500"/>
                </a:lnTo>
                <a:lnTo>
                  <a:pt x="2466129" y="1079500"/>
                </a:lnTo>
                <a:lnTo>
                  <a:pt x="2512095" y="1066800"/>
                </a:lnTo>
                <a:lnTo>
                  <a:pt x="2554745" y="1041400"/>
                </a:lnTo>
                <a:lnTo>
                  <a:pt x="2592546" y="1016000"/>
                </a:lnTo>
                <a:lnTo>
                  <a:pt x="2627326" y="990600"/>
                </a:lnTo>
                <a:lnTo>
                  <a:pt x="2422817" y="990600"/>
                </a:lnTo>
                <a:lnTo>
                  <a:pt x="2384361" y="977900"/>
                </a:lnTo>
                <a:lnTo>
                  <a:pt x="2349925" y="952500"/>
                </a:lnTo>
                <a:lnTo>
                  <a:pt x="2331544" y="927100"/>
                </a:lnTo>
                <a:lnTo>
                  <a:pt x="2322522" y="889000"/>
                </a:lnTo>
                <a:lnTo>
                  <a:pt x="2323229" y="863600"/>
                </a:lnTo>
                <a:lnTo>
                  <a:pt x="2334037" y="838200"/>
                </a:lnTo>
                <a:lnTo>
                  <a:pt x="2342021" y="812800"/>
                </a:lnTo>
                <a:lnTo>
                  <a:pt x="2347592" y="800100"/>
                </a:lnTo>
                <a:close/>
              </a:path>
              <a:path w="4415155" h="1841500">
                <a:moveTo>
                  <a:pt x="1741403" y="723900"/>
                </a:moveTo>
                <a:lnTo>
                  <a:pt x="1632976" y="723900"/>
                </a:lnTo>
                <a:lnTo>
                  <a:pt x="1652822" y="736600"/>
                </a:lnTo>
                <a:lnTo>
                  <a:pt x="1663428" y="762000"/>
                </a:lnTo>
                <a:lnTo>
                  <a:pt x="1658169" y="812800"/>
                </a:lnTo>
                <a:lnTo>
                  <a:pt x="1645967" y="838200"/>
                </a:lnTo>
                <a:lnTo>
                  <a:pt x="1628878" y="876300"/>
                </a:lnTo>
                <a:lnTo>
                  <a:pt x="1606685" y="914400"/>
                </a:lnTo>
                <a:lnTo>
                  <a:pt x="1579175" y="952500"/>
                </a:lnTo>
                <a:lnTo>
                  <a:pt x="1563021" y="965200"/>
                </a:lnTo>
                <a:lnTo>
                  <a:pt x="1545977" y="977900"/>
                </a:lnTo>
                <a:lnTo>
                  <a:pt x="1530904" y="990600"/>
                </a:lnTo>
                <a:lnTo>
                  <a:pt x="1669890" y="990600"/>
                </a:lnTo>
                <a:lnTo>
                  <a:pt x="1688923" y="952500"/>
                </a:lnTo>
                <a:lnTo>
                  <a:pt x="1708893" y="914400"/>
                </a:lnTo>
                <a:lnTo>
                  <a:pt x="1724197" y="863600"/>
                </a:lnTo>
                <a:lnTo>
                  <a:pt x="1735578" y="812800"/>
                </a:lnTo>
                <a:lnTo>
                  <a:pt x="1743779" y="762000"/>
                </a:lnTo>
                <a:lnTo>
                  <a:pt x="1741403" y="723900"/>
                </a:lnTo>
                <a:close/>
              </a:path>
              <a:path w="4415155" h="1841500">
                <a:moveTo>
                  <a:pt x="2818562" y="660400"/>
                </a:moveTo>
                <a:lnTo>
                  <a:pt x="2659537" y="660400"/>
                </a:lnTo>
                <a:lnTo>
                  <a:pt x="2670302" y="673100"/>
                </a:lnTo>
                <a:lnTo>
                  <a:pt x="2686996" y="673100"/>
                </a:lnTo>
                <a:lnTo>
                  <a:pt x="2681927" y="698500"/>
                </a:lnTo>
                <a:lnTo>
                  <a:pt x="2677403" y="736600"/>
                </a:lnTo>
                <a:lnTo>
                  <a:pt x="2670744" y="774700"/>
                </a:lnTo>
                <a:lnTo>
                  <a:pt x="2659270" y="812800"/>
                </a:lnTo>
                <a:lnTo>
                  <a:pt x="2640302" y="850900"/>
                </a:lnTo>
                <a:lnTo>
                  <a:pt x="2611159" y="901700"/>
                </a:lnTo>
                <a:lnTo>
                  <a:pt x="2569163" y="939800"/>
                </a:lnTo>
                <a:lnTo>
                  <a:pt x="2511634" y="965200"/>
                </a:lnTo>
                <a:lnTo>
                  <a:pt x="2465254" y="990600"/>
                </a:lnTo>
                <a:lnTo>
                  <a:pt x="2627326" y="990600"/>
                </a:lnTo>
                <a:lnTo>
                  <a:pt x="2662354" y="965200"/>
                </a:lnTo>
                <a:lnTo>
                  <a:pt x="2846076" y="965200"/>
                </a:lnTo>
                <a:lnTo>
                  <a:pt x="2888412" y="952500"/>
                </a:lnTo>
                <a:lnTo>
                  <a:pt x="2924975" y="939800"/>
                </a:lnTo>
                <a:lnTo>
                  <a:pt x="2956846" y="914400"/>
                </a:lnTo>
                <a:lnTo>
                  <a:pt x="2985104" y="889000"/>
                </a:lnTo>
                <a:lnTo>
                  <a:pt x="2796779" y="889000"/>
                </a:lnTo>
                <a:lnTo>
                  <a:pt x="2789038" y="876300"/>
                </a:lnTo>
                <a:lnTo>
                  <a:pt x="2779591" y="850900"/>
                </a:lnTo>
                <a:lnTo>
                  <a:pt x="2768577" y="825500"/>
                </a:lnTo>
                <a:lnTo>
                  <a:pt x="2765402" y="800100"/>
                </a:lnTo>
                <a:lnTo>
                  <a:pt x="2767661" y="762000"/>
                </a:lnTo>
                <a:lnTo>
                  <a:pt x="2772949" y="723900"/>
                </a:lnTo>
                <a:lnTo>
                  <a:pt x="2813569" y="685800"/>
                </a:lnTo>
                <a:lnTo>
                  <a:pt x="2830506" y="673100"/>
                </a:lnTo>
                <a:lnTo>
                  <a:pt x="2818562" y="660400"/>
                </a:lnTo>
                <a:close/>
              </a:path>
              <a:path w="4415155" h="1841500">
                <a:moveTo>
                  <a:pt x="3314299" y="558800"/>
                </a:moveTo>
                <a:lnTo>
                  <a:pt x="3185881" y="558800"/>
                </a:lnTo>
                <a:lnTo>
                  <a:pt x="3214564" y="584200"/>
                </a:lnTo>
                <a:lnTo>
                  <a:pt x="3251060" y="622300"/>
                </a:lnTo>
                <a:lnTo>
                  <a:pt x="3288016" y="660400"/>
                </a:lnTo>
                <a:lnTo>
                  <a:pt x="3318082" y="711200"/>
                </a:lnTo>
                <a:lnTo>
                  <a:pt x="3333904" y="736600"/>
                </a:lnTo>
                <a:lnTo>
                  <a:pt x="3328130" y="774700"/>
                </a:lnTo>
                <a:lnTo>
                  <a:pt x="3299951" y="787400"/>
                </a:lnTo>
                <a:lnTo>
                  <a:pt x="3263796" y="800100"/>
                </a:lnTo>
                <a:lnTo>
                  <a:pt x="3223345" y="812800"/>
                </a:lnTo>
                <a:lnTo>
                  <a:pt x="3182278" y="812800"/>
                </a:lnTo>
                <a:lnTo>
                  <a:pt x="3144276" y="825500"/>
                </a:lnTo>
                <a:lnTo>
                  <a:pt x="3113020" y="850900"/>
                </a:lnTo>
                <a:lnTo>
                  <a:pt x="3092189" y="889000"/>
                </a:lnTo>
                <a:lnTo>
                  <a:pt x="3084148" y="939800"/>
                </a:lnTo>
                <a:lnTo>
                  <a:pt x="3100746" y="977900"/>
                </a:lnTo>
                <a:lnTo>
                  <a:pt x="3127226" y="990600"/>
                </a:lnTo>
                <a:lnTo>
                  <a:pt x="3252373" y="990600"/>
                </a:lnTo>
                <a:lnTo>
                  <a:pt x="3299980" y="977900"/>
                </a:lnTo>
                <a:lnTo>
                  <a:pt x="3321376" y="965200"/>
                </a:lnTo>
                <a:lnTo>
                  <a:pt x="3161785" y="965200"/>
                </a:lnTo>
                <a:lnTo>
                  <a:pt x="3144284" y="952500"/>
                </a:lnTo>
                <a:lnTo>
                  <a:pt x="3132254" y="939800"/>
                </a:lnTo>
                <a:lnTo>
                  <a:pt x="3125316" y="927100"/>
                </a:lnTo>
                <a:lnTo>
                  <a:pt x="3123088" y="927100"/>
                </a:lnTo>
                <a:lnTo>
                  <a:pt x="3148838" y="889000"/>
                </a:lnTo>
                <a:lnTo>
                  <a:pt x="3191852" y="876300"/>
                </a:lnTo>
                <a:lnTo>
                  <a:pt x="3242129" y="863600"/>
                </a:lnTo>
                <a:lnTo>
                  <a:pt x="3289670" y="850900"/>
                </a:lnTo>
                <a:lnTo>
                  <a:pt x="3324472" y="838200"/>
                </a:lnTo>
                <a:lnTo>
                  <a:pt x="3431054" y="838200"/>
                </a:lnTo>
                <a:lnTo>
                  <a:pt x="3435165" y="812800"/>
                </a:lnTo>
                <a:lnTo>
                  <a:pt x="3448253" y="787400"/>
                </a:lnTo>
                <a:lnTo>
                  <a:pt x="3480830" y="762000"/>
                </a:lnTo>
                <a:lnTo>
                  <a:pt x="3525400" y="736600"/>
                </a:lnTo>
                <a:lnTo>
                  <a:pt x="3574467" y="711200"/>
                </a:lnTo>
                <a:lnTo>
                  <a:pt x="3893763" y="711200"/>
                </a:lnTo>
                <a:lnTo>
                  <a:pt x="3918739" y="698500"/>
                </a:lnTo>
                <a:lnTo>
                  <a:pt x="3407124" y="698500"/>
                </a:lnTo>
                <a:lnTo>
                  <a:pt x="3373953" y="647700"/>
                </a:lnTo>
                <a:lnTo>
                  <a:pt x="3339406" y="596900"/>
                </a:lnTo>
                <a:lnTo>
                  <a:pt x="3314299" y="558800"/>
                </a:lnTo>
                <a:close/>
              </a:path>
              <a:path w="4415155" h="1841500">
                <a:moveTo>
                  <a:pt x="2846076" y="965200"/>
                </a:moveTo>
                <a:lnTo>
                  <a:pt x="2701102" y="965200"/>
                </a:lnTo>
                <a:lnTo>
                  <a:pt x="2747041" y="977900"/>
                </a:lnTo>
                <a:lnTo>
                  <a:pt x="2823065" y="977900"/>
                </a:lnTo>
                <a:lnTo>
                  <a:pt x="2846076" y="965200"/>
                </a:lnTo>
                <a:close/>
              </a:path>
              <a:path w="4415155" h="1841500">
                <a:moveTo>
                  <a:pt x="3431054" y="838200"/>
                </a:moveTo>
                <a:lnTo>
                  <a:pt x="3324472" y="838200"/>
                </a:lnTo>
                <a:lnTo>
                  <a:pt x="3325657" y="850900"/>
                </a:lnTo>
                <a:lnTo>
                  <a:pt x="3319689" y="863600"/>
                </a:lnTo>
                <a:lnTo>
                  <a:pt x="3296494" y="914400"/>
                </a:lnTo>
                <a:lnTo>
                  <a:pt x="3240927" y="952500"/>
                </a:lnTo>
                <a:lnTo>
                  <a:pt x="3201816" y="965200"/>
                </a:lnTo>
                <a:lnTo>
                  <a:pt x="3321376" y="965200"/>
                </a:lnTo>
                <a:lnTo>
                  <a:pt x="3342771" y="952500"/>
                </a:lnTo>
                <a:lnTo>
                  <a:pt x="3379216" y="927100"/>
                </a:lnTo>
                <a:lnTo>
                  <a:pt x="3407783" y="901700"/>
                </a:lnTo>
                <a:lnTo>
                  <a:pt x="3426943" y="863600"/>
                </a:lnTo>
                <a:lnTo>
                  <a:pt x="3431054" y="838200"/>
                </a:lnTo>
                <a:close/>
              </a:path>
              <a:path w="4415155" h="1841500">
                <a:moveTo>
                  <a:pt x="3188572" y="317500"/>
                </a:moveTo>
                <a:lnTo>
                  <a:pt x="3156248" y="317500"/>
                </a:lnTo>
                <a:lnTo>
                  <a:pt x="3095237" y="330200"/>
                </a:lnTo>
                <a:lnTo>
                  <a:pt x="3055815" y="355600"/>
                </a:lnTo>
                <a:lnTo>
                  <a:pt x="3034139" y="381000"/>
                </a:lnTo>
                <a:lnTo>
                  <a:pt x="3026362" y="406400"/>
                </a:lnTo>
                <a:lnTo>
                  <a:pt x="3028638" y="431800"/>
                </a:lnTo>
                <a:lnTo>
                  <a:pt x="3037122" y="457200"/>
                </a:lnTo>
                <a:lnTo>
                  <a:pt x="3051397" y="469900"/>
                </a:lnTo>
                <a:lnTo>
                  <a:pt x="3071990" y="495300"/>
                </a:lnTo>
                <a:lnTo>
                  <a:pt x="3090382" y="508000"/>
                </a:lnTo>
                <a:lnTo>
                  <a:pt x="3098057" y="520700"/>
                </a:lnTo>
                <a:lnTo>
                  <a:pt x="3091655" y="584200"/>
                </a:lnTo>
                <a:lnTo>
                  <a:pt x="3077748" y="635000"/>
                </a:lnTo>
                <a:lnTo>
                  <a:pt x="3057445" y="685800"/>
                </a:lnTo>
                <a:lnTo>
                  <a:pt x="3031857" y="723900"/>
                </a:lnTo>
                <a:lnTo>
                  <a:pt x="3002094" y="774700"/>
                </a:lnTo>
                <a:lnTo>
                  <a:pt x="2969265" y="812800"/>
                </a:lnTo>
                <a:lnTo>
                  <a:pt x="2934482" y="838200"/>
                </a:lnTo>
                <a:lnTo>
                  <a:pt x="2898853" y="863600"/>
                </a:lnTo>
                <a:lnTo>
                  <a:pt x="2863490" y="876300"/>
                </a:lnTo>
                <a:lnTo>
                  <a:pt x="2829502" y="889000"/>
                </a:lnTo>
                <a:lnTo>
                  <a:pt x="2985104" y="889000"/>
                </a:lnTo>
                <a:lnTo>
                  <a:pt x="3010826" y="863600"/>
                </a:lnTo>
                <a:lnTo>
                  <a:pt x="3035093" y="838200"/>
                </a:lnTo>
                <a:lnTo>
                  <a:pt x="3058984" y="787400"/>
                </a:lnTo>
                <a:lnTo>
                  <a:pt x="3083577" y="749300"/>
                </a:lnTo>
                <a:lnTo>
                  <a:pt x="3109952" y="698500"/>
                </a:lnTo>
                <a:lnTo>
                  <a:pt x="3139188" y="635000"/>
                </a:lnTo>
                <a:lnTo>
                  <a:pt x="3172364" y="558800"/>
                </a:lnTo>
                <a:lnTo>
                  <a:pt x="3314299" y="558800"/>
                </a:lnTo>
                <a:lnTo>
                  <a:pt x="3305930" y="546100"/>
                </a:lnTo>
                <a:lnTo>
                  <a:pt x="3275972" y="495300"/>
                </a:lnTo>
                <a:lnTo>
                  <a:pt x="3259978" y="469900"/>
                </a:lnTo>
                <a:lnTo>
                  <a:pt x="3090703" y="469900"/>
                </a:lnTo>
                <a:lnTo>
                  <a:pt x="3083215" y="457200"/>
                </a:lnTo>
                <a:lnTo>
                  <a:pt x="3079365" y="457200"/>
                </a:lnTo>
                <a:lnTo>
                  <a:pt x="3077959" y="444500"/>
                </a:lnTo>
                <a:lnTo>
                  <a:pt x="3077800" y="431800"/>
                </a:lnTo>
                <a:lnTo>
                  <a:pt x="3083455" y="419100"/>
                </a:lnTo>
                <a:lnTo>
                  <a:pt x="3096915" y="406400"/>
                </a:lnTo>
                <a:lnTo>
                  <a:pt x="3113406" y="393700"/>
                </a:lnTo>
                <a:lnTo>
                  <a:pt x="3128156" y="381000"/>
                </a:lnTo>
                <a:lnTo>
                  <a:pt x="3230410" y="381000"/>
                </a:lnTo>
                <a:lnTo>
                  <a:pt x="3227859" y="355600"/>
                </a:lnTo>
                <a:lnTo>
                  <a:pt x="3212965" y="330200"/>
                </a:lnTo>
                <a:lnTo>
                  <a:pt x="3188572" y="317500"/>
                </a:lnTo>
                <a:close/>
              </a:path>
              <a:path w="4415155" h="1841500">
                <a:moveTo>
                  <a:pt x="2239498" y="812800"/>
                </a:moveTo>
                <a:lnTo>
                  <a:pt x="2158730" y="812800"/>
                </a:lnTo>
                <a:lnTo>
                  <a:pt x="2200767" y="825500"/>
                </a:lnTo>
                <a:lnTo>
                  <a:pt x="2239498" y="812800"/>
                </a:lnTo>
                <a:close/>
              </a:path>
              <a:path w="4415155" h="1841500">
                <a:moveTo>
                  <a:pt x="2667953" y="571500"/>
                </a:moveTo>
                <a:lnTo>
                  <a:pt x="2526636" y="571500"/>
                </a:lnTo>
                <a:lnTo>
                  <a:pt x="2485677" y="584200"/>
                </a:lnTo>
                <a:lnTo>
                  <a:pt x="2446930" y="609600"/>
                </a:lnTo>
                <a:lnTo>
                  <a:pt x="2410466" y="622300"/>
                </a:lnTo>
                <a:lnTo>
                  <a:pt x="2410644" y="622300"/>
                </a:lnTo>
                <a:lnTo>
                  <a:pt x="2194515" y="749300"/>
                </a:lnTo>
                <a:lnTo>
                  <a:pt x="2397289" y="749300"/>
                </a:lnTo>
                <a:lnTo>
                  <a:pt x="2461894" y="698500"/>
                </a:lnTo>
                <a:lnTo>
                  <a:pt x="2500771" y="685800"/>
                </a:lnTo>
                <a:lnTo>
                  <a:pt x="2542741" y="673100"/>
                </a:lnTo>
                <a:lnTo>
                  <a:pt x="2590145" y="660400"/>
                </a:lnTo>
                <a:lnTo>
                  <a:pt x="2818562" y="660400"/>
                </a:lnTo>
                <a:lnTo>
                  <a:pt x="2794676" y="635000"/>
                </a:lnTo>
                <a:lnTo>
                  <a:pt x="2755488" y="596900"/>
                </a:lnTo>
                <a:lnTo>
                  <a:pt x="2713170" y="584200"/>
                </a:lnTo>
                <a:lnTo>
                  <a:pt x="2667953" y="571500"/>
                </a:lnTo>
                <a:close/>
              </a:path>
              <a:path w="4415155" h="1841500">
                <a:moveTo>
                  <a:pt x="3893763" y="711200"/>
                </a:moveTo>
                <a:lnTo>
                  <a:pt x="3656107" y="711200"/>
                </a:lnTo>
                <a:lnTo>
                  <a:pt x="3709801" y="749300"/>
                </a:lnTo>
                <a:lnTo>
                  <a:pt x="3835177" y="749300"/>
                </a:lnTo>
                <a:lnTo>
                  <a:pt x="3893763" y="711200"/>
                </a:lnTo>
                <a:close/>
              </a:path>
              <a:path w="4415155" h="1841500">
                <a:moveTo>
                  <a:pt x="3718675" y="215900"/>
                </a:moveTo>
                <a:lnTo>
                  <a:pt x="3635044" y="215900"/>
                </a:lnTo>
                <a:lnTo>
                  <a:pt x="3593795" y="241300"/>
                </a:lnTo>
                <a:lnTo>
                  <a:pt x="3558730" y="279400"/>
                </a:lnTo>
                <a:lnTo>
                  <a:pt x="3534321" y="317500"/>
                </a:lnTo>
                <a:lnTo>
                  <a:pt x="3525043" y="368300"/>
                </a:lnTo>
                <a:lnTo>
                  <a:pt x="3522651" y="431800"/>
                </a:lnTo>
                <a:lnTo>
                  <a:pt x="3516852" y="482600"/>
                </a:lnTo>
                <a:lnTo>
                  <a:pt x="3509109" y="533400"/>
                </a:lnTo>
                <a:lnTo>
                  <a:pt x="3482305" y="596900"/>
                </a:lnTo>
                <a:lnTo>
                  <a:pt x="3451967" y="647700"/>
                </a:lnTo>
                <a:lnTo>
                  <a:pt x="3422650" y="685800"/>
                </a:lnTo>
                <a:lnTo>
                  <a:pt x="3407124" y="698500"/>
                </a:lnTo>
                <a:lnTo>
                  <a:pt x="3918739" y="698500"/>
                </a:lnTo>
                <a:lnTo>
                  <a:pt x="3943715" y="685800"/>
                </a:lnTo>
                <a:lnTo>
                  <a:pt x="3985265" y="660400"/>
                </a:lnTo>
                <a:lnTo>
                  <a:pt x="3996391" y="647700"/>
                </a:lnTo>
                <a:lnTo>
                  <a:pt x="3797524" y="647700"/>
                </a:lnTo>
                <a:lnTo>
                  <a:pt x="3779424" y="635000"/>
                </a:lnTo>
                <a:lnTo>
                  <a:pt x="3753270" y="635000"/>
                </a:lnTo>
                <a:lnTo>
                  <a:pt x="3729988" y="609600"/>
                </a:lnTo>
                <a:lnTo>
                  <a:pt x="3715600" y="584200"/>
                </a:lnTo>
                <a:lnTo>
                  <a:pt x="3716127" y="571500"/>
                </a:lnTo>
                <a:lnTo>
                  <a:pt x="3731935" y="558800"/>
                </a:lnTo>
                <a:lnTo>
                  <a:pt x="3761243" y="533400"/>
                </a:lnTo>
                <a:lnTo>
                  <a:pt x="3794592" y="495300"/>
                </a:lnTo>
                <a:lnTo>
                  <a:pt x="3801575" y="482600"/>
                </a:lnTo>
                <a:lnTo>
                  <a:pt x="3610578" y="482600"/>
                </a:lnTo>
                <a:lnTo>
                  <a:pt x="3605354" y="469900"/>
                </a:lnTo>
                <a:lnTo>
                  <a:pt x="3604041" y="431800"/>
                </a:lnTo>
                <a:lnTo>
                  <a:pt x="3610214" y="393700"/>
                </a:lnTo>
                <a:lnTo>
                  <a:pt x="3627448" y="342900"/>
                </a:lnTo>
                <a:lnTo>
                  <a:pt x="3659317" y="304800"/>
                </a:lnTo>
                <a:lnTo>
                  <a:pt x="3709396" y="292100"/>
                </a:lnTo>
                <a:lnTo>
                  <a:pt x="3820164" y="292100"/>
                </a:lnTo>
                <a:lnTo>
                  <a:pt x="3814773" y="279400"/>
                </a:lnTo>
                <a:lnTo>
                  <a:pt x="3789225" y="254000"/>
                </a:lnTo>
                <a:lnTo>
                  <a:pt x="3756471" y="228600"/>
                </a:lnTo>
                <a:lnTo>
                  <a:pt x="3718675" y="215900"/>
                </a:lnTo>
                <a:close/>
              </a:path>
              <a:path w="4415155" h="1841500">
                <a:moveTo>
                  <a:pt x="2102847" y="558800"/>
                </a:moveTo>
                <a:lnTo>
                  <a:pt x="2004574" y="558800"/>
                </a:lnTo>
                <a:lnTo>
                  <a:pt x="2016714" y="584200"/>
                </a:lnTo>
                <a:lnTo>
                  <a:pt x="2015993" y="622300"/>
                </a:lnTo>
                <a:lnTo>
                  <a:pt x="2008701" y="660400"/>
                </a:lnTo>
                <a:lnTo>
                  <a:pt x="2001132" y="673100"/>
                </a:lnTo>
                <a:lnTo>
                  <a:pt x="2096646" y="673100"/>
                </a:lnTo>
                <a:lnTo>
                  <a:pt x="2104366" y="647700"/>
                </a:lnTo>
                <a:lnTo>
                  <a:pt x="2108022" y="609600"/>
                </a:lnTo>
                <a:lnTo>
                  <a:pt x="2105058" y="571500"/>
                </a:lnTo>
                <a:lnTo>
                  <a:pt x="2102847" y="558800"/>
                </a:lnTo>
                <a:close/>
              </a:path>
              <a:path w="4415155" h="1841500">
                <a:moveTo>
                  <a:pt x="4143184" y="0"/>
                </a:moveTo>
                <a:lnTo>
                  <a:pt x="4125476" y="0"/>
                </a:lnTo>
                <a:lnTo>
                  <a:pt x="4112437" y="12700"/>
                </a:lnTo>
                <a:lnTo>
                  <a:pt x="4095118" y="25400"/>
                </a:lnTo>
                <a:lnTo>
                  <a:pt x="4064571" y="50800"/>
                </a:lnTo>
                <a:lnTo>
                  <a:pt x="4011847" y="101600"/>
                </a:lnTo>
                <a:lnTo>
                  <a:pt x="3983018" y="101600"/>
                </a:lnTo>
                <a:lnTo>
                  <a:pt x="3980886" y="127000"/>
                </a:lnTo>
                <a:lnTo>
                  <a:pt x="3982850" y="165100"/>
                </a:lnTo>
                <a:lnTo>
                  <a:pt x="3987434" y="228600"/>
                </a:lnTo>
                <a:lnTo>
                  <a:pt x="3993159" y="304800"/>
                </a:lnTo>
                <a:lnTo>
                  <a:pt x="3998547" y="368300"/>
                </a:lnTo>
                <a:lnTo>
                  <a:pt x="4002119" y="419100"/>
                </a:lnTo>
                <a:lnTo>
                  <a:pt x="4000054" y="469900"/>
                </a:lnTo>
                <a:lnTo>
                  <a:pt x="3988644" y="520700"/>
                </a:lnTo>
                <a:lnTo>
                  <a:pt x="3968443" y="558800"/>
                </a:lnTo>
                <a:lnTo>
                  <a:pt x="3940007" y="596900"/>
                </a:lnTo>
                <a:lnTo>
                  <a:pt x="3903892" y="622300"/>
                </a:lnTo>
                <a:lnTo>
                  <a:pt x="3860653" y="635000"/>
                </a:lnTo>
                <a:lnTo>
                  <a:pt x="3842854" y="647700"/>
                </a:lnTo>
                <a:lnTo>
                  <a:pt x="3996391" y="647700"/>
                </a:lnTo>
                <a:lnTo>
                  <a:pt x="4018643" y="622300"/>
                </a:lnTo>
                <a:lnTo>
                  <a:pt x="4044080" y="584200"/>
                </a:lnTo>
                <a:lnTo>
                  <a:pt x="4061807" y="546100"/>
                </a:lnTo>
                <a:lnTo>
                  <a:pt x="4072055" y="508000"/>
                </a:lnTo>
                <a:lnTo>
                  <a:pt x="4075055" y="457200"/>
                </a:lnTo>
                <a:lnTo>
                  <a:pt x="4073335" y="419100"/>
                </a:lnTo>
                <a:lnTo>
                  <a:pt x="4070364" y="368300"/>
                </a:lnTo>
                <a:lnTo>
                  <a:pt x="4067595" y="317500"/>
                </a:lnTo>
                <a:lnTo>
                  <a:pt x="4066482" y="279400"/>
                </a:lnTo>
                <a:lnTo>
                  <a:pt x="4069399" y="215900"/>
                </a:lnTo>
                <a:lnTo>
                  <a:pt x="4079281" y="177800"/>
                </a:lnTo>
                <a:lnTo>
                  <a:pt x="4098586" y="139700"/>
                </a:lnTo>
                <a:lnTo>
                  <a:pt x="4129768" y="114300"/>
                </a:lnTo>
                <a:lnTo>
                  <a:pt x="4360616" y="114300"/>
                </a:lnTo>
                <a:lnTo>
                  <a:pt x="4347269" y="88900"/>
                </a:lnTo>
                <a:lnTo>
                  <a:pt x="4313703" y="50800"/>
                </a:lnTo>
                <a:lnTo>
                  <a:pt x="4273538" y="25400"/>
                </a:lnTo>
                <a:lnTo>
                  <a:pt x="4227048" y="12700"/>
                </a:lnTo>
                <a:lnTo>
                  <a:pt x="4174509" y="12700"/>
                </a:lnTo>
                <a:lnTo>
                  <a:pt x="4143184" y="0"/>
                </a:lnTo>
                <a:close/>
              </a:path>
              <a:path w="4415155" h="1841500">
                <a:moveTo>
                  <a:pt x="4360616" y="114300"/>
                </a:moveTo>
                <a:lnTo>
                  <a:pt x="4221963" y="114300"/>
                </a:lnTo>
                <a:lnTo>
                  <a:pt x="4259345" y="127000"/>
                </a:lnTo>
                <a:lnTo>
                  <a:pt x="4287292" y="152400"/>
                </a:lnTo>
                <a:lnTo>
                  <a:pt x="4305664" y="190500"/>
                </a:lnTo>
                <a:lnTo>
                  <a:pt x="4314323" y="254000"/>
                </a:lnTo>
                <a:lnTo>
                  <a:pt x="4315911" y="304800"/>
                </a:lnTo>
                <a:lnTo>
                  <a:pt x="4314871" y="355600"/>
                </a:lnTo>
                <a:lnTo>
                  <a:pt x="4311911" y="406400"/>
                </a:lnTo>
                <a:lnTo>
                  <a:pt x="4307738" y="457200"/>
                </a:lnTo>
                <a:lnTo>
                  <a:pt x="4303057" y="508000"/>
                </a:lnTo>
                <a:lnTo>
                  <a:pt x="4298575" y="571500"/>
                </a:lnTo>
                <a:lnTo>
                  <a:pt x="4313291" y="584200"/>
                </a:lnTo>
                <a:lnTo>
                  <a:pt x="4349657" y="571500"/>
                </a:lnTo>
                <a:lnTo>
                  <a:pt x="4387429" y="533400"/>
                </a:lnTo>
                <a:lnTo>
                  <a:pt x="4406360" y="508000"/>
                </a:lnTo>
                <a:lnTo>
                  <a:pt x="4411222" y="457200"/>
                </a:lnTo>
                <a:lnTo>
                  <a:pt x="4414224" y="406400"/>
                </a:lnTo>
                <a:lnTo>
                  <a:pt x="4415024" y="355600"/>
                </a:lnTo>
                <a:lnTo>
                  <a:pt x="4413278" y="317500"/>
                </a:lnTo>
                <a:lnTo>
                  <a:pt x="4408642" y="266700"/>
                </a:lnTo>
                <a:lnTo>
                  <a:pt x="4400773" y="215900"/>
                </a:lnTo>
                <a:lnTo>
                  <a:pt x="4389328" y="177800"/>
                </a:lnTo>
                <a:lnTo>
                  <a:pt x="4373962" y="139700"/>
                </a:lnTo>
                <a:lnTo>
                  <a:pt x="4360616" y="114300"/>
                </a:lnTo>
                <a:close/>
              </a:path>
              <a:path w="4415155" h="1841500">
                <a:moveTo>
                  <a:pt x="3820164" y="292100"/>
                </a:moveTo>
                <a:lnTo>
                  <a:pt x="3736175" y="292100"/>
                </a:lnTo>
                <a:lnTo>
                  <a:pt x="3753623" y="304800"/>
                </a:lnTo>
                <a:lnTo>
                  <a:pt x="3760590" y="317500"/>
                </a:lnTo>
                <a:lnTo>
                  <a:pt x="3755929" y="355600"/>
                </a:lnTo>
                <a:lnTo>
                  <a:pt x="3750242" y="381000"/>
                </a:lnTo>
                <a:lnTo>
                  <a:pt x="3740518" y="393700"/>
                </a:lnTo>
                <a:lnTo>
                  <a:pt x="3724365" y="419100"/>
                </a:lnTo>
                <a:lnTo>
                  <a:pt x="3699389" y="444500"/>
                </a:lnTo>
                <a:lnTo>
                  <a:pt x="3667605" y="469900"/>
                </a:lnTo>
                <a:lnTo>
                  <a:pt x="3640015" y="482600"/>
                </a:lnTo>
                <a:lnTo>
                  <a:pt x="3801575" y="482600"/>
                </a:lnTo>
                <a:lnTo>
                  <a:pt x="3822525" y="444500"/>
                </a:lnTo>
                <a:lnTo>
                  <a:pt x="3835584" y="381000"/>
                </a:lnTo>
                <a:lnTo>
                  <a:pt x="3830947" y="317500"/>
                </a:lnTo>
                <a:lnTo>
                  <a:pt x="3820164" y="292100"/>
                </a:lnTo>
                <a:close/>
              </a:path>
              <a:path w="4415155" h="1841500">
                <a:moveTo>
                  <a:pt x="3230410" y="381000"/>
                </a:moveTo>
                <a:lnTo>
                  <a:pt x="3133694" y="381000"/>
                </a:lnTo>
                <a:lnTo>
                  <a:pt x="3136553" y="393700"/>
                </a:lnTo>
                <a:lnTo>
                  <a:pt x="3137246" y="419100"/>
                </a:lnTo>
                <a:lnTo>
                  <a:pt x="3136284" y="419100"/>
                </a:lnTo>
                <a:lnTo>
                  <a:pt x="3126413" y="444500"/>
                </a:lnTo>
                <a:lnTo>
                  <a:pt x="3113079" y="457200"/>
                </a:lnTo>
                <a:lnTo>
                  <a:pt x="3099952" y="469900"/>
                </a:lnTo>
                <a:lnTo>
                  <a:pt x="3259978" y="469900"/>
                </a:lnTo>
                <a:lnTo>
                  <a:pt x="3251981" y="457200"/>
                </a:lnTo>
                <a:lnTo>
                  <a:pt x="3236403" y="419100"/>
                </a:lnTo>
                <a:lnTo>
                  <a:pt x="3231686" y="393700"/>
                </a:lnTo>
                <a:lnTo>
                  <a:pt x="3230410" y="381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381728" y="8003934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0"/>
                </a:moveTo>
                <a:lnTo>
                  <a:pt x="0" y="125730"/>
                </a:lnTo>
              </a:path>
            </a:pathLst>
          </a:custGeom>
          <a:ln w="318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365686" y="7989330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>
                <a:moveTo>
                  <a:pt x="0" y="0"/>
                </a:moveTo>
                <a:lnTo>
                  <a:pt x="207251" y="0"/>
                </a:lnTo>
              </a:path>
            </a:pathLst>
          </a:custGeom>
          <a:ln w="29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381534" y="7860424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299"/>
                </a:lnTo>
              </a:path>
            </a:pathLst>
          </a:custGeom>
          <a:ln w="318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557095" y="8003909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0"/>
                </a:moveTo>
                <a:lnTo>
                  <a:pt x="0" y="125260"/>
                </a:lnTo>
              </a:path>
            </a:pathLst>
          </a:custGeom>
          <a:ln w="320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6556905" y="7860424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299"/>
                </a:lnTo>
              </a:path>
            </a:pathLst>
          </a:custGeom>
          <a:ln w="31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6624172" y="7853300"/>
            <a:ext cx="281305" cy="282575"/>
          </a:xfrm>
          <a:custGeom>
            <a:avLst/>
            <a:gdLst/>
            <a:ahLst/>
            <a:cxnLst/>
            <a:rect l="l" t="t" r="r" b="b"/>
            <a:pathLst>
              <a:path w="281304" h="282575">
                <a:moveTo>
                  <a:pt x="140271" y="0"/>
                </a:moveTo>
                <a:lnTo>
                  <a:pt x="97041" y="6031"/>
                </a:lnTo>
                <a:lnTo>
                  <a:pt x="60024" y="23399"/>
                </a:lnTo>
                <a:lnTo>
                  <a:pt x="30687" y="50036"/>
                </a:lnTo>
                <a:lnTo>
                  <a:pt x="10363" y="85013"/>
                </a:lnTo>
                <a:lnTo>
                  <a:pt x="636" y="126479"/>
                </a:lnTo>
                <a:lnTo>
                  <a:pt x="0" y="141389"/>
                </a:lnTo>
                <a:lnTo>
                  <a:pt x="678" y="156299"/>
                </a:lnTo>
                <a:lnTo>
                  <a:pt x="10502" y="197739"/>
                </a:lnTo>
                <a:lnTo>
                  <a:pt x="30930" y="232659"/>
                </a:lnTo>
                <a:lnTo>
                  <a:pt x="60329" y="259211"/>
                </a:lnTo>
                <a:lnTo>
                  <a:pt x="97393" y="276477"/>
                </a:lnTo>
                <a:lnTo>
                  <a:pt x="140627" y="282409"/>
                </a:lnTo>
                <a:lnTo>
                  <a:pt x="155678" y="281719"/>
                </a:lnTo>
                <a:lnTo>
                  <a:pt x="196977" y="271703"/>
                </a:lnTo>
                <a:lnTo>
                  <a:pt x="229291" y="252793"/>
                </a:lnTo>
                <a:lnTo>
                  <a:pt x="140589" y="252793"/>
                </a:lnTo>
                <a:lnTo>
                  <a:pt x="129080" y="252259"/>
                </a:lnTo>
                <a:lnTo>
                  <a:pt x="88068" y="239365"/>
                </a:lnTo>
                <a:lnTo>
                  <a:pt x="57241" y="212360"/>
                </a:lnTo>
                <a:lnTo>
                  <a:pt x="38581" y="174467"/>
                </a:lnTo>
                <a:lnTo>
                  <a:pt x="34165" y="141389"/>
                </a:lnTo>
                <a:lnTo>
                  <a:pt x="34631" y="129943"/>
                </a:lnTo>
                <a:lnTo>
                  <a:pt x="46155" y="88029"/>
                </a:lnTo>
                <a:lnTo>
                  <a:pt x="71033" y="55153"/>
                </a:lnTo>
                <a:lnTo>
                  <a:pt x="107253" y="34568"/>
                </a:lnTo>
                <a:lnTo>
                  <a:pt x="140309" y="29603"/>
                </a:lnTo>
                <a:lnTo>
                  <a:pt x="229310" y="29603"/>
                </a:lnTo>
                <a:lnTo>
                  <a:pt x="220578" y="23194"/>
                </a:lnTo>
                <a:lnTo>
                  <a:pt x="183514" y="5923"/>
                </a:lnTo>
                <a:lnTo>
                  <a:pt x="155325" y="650"/>
                </a:lnTo>
                <a:lnTo>
                  <a:pt x="140271" y="0"/>
                </a:lnTo>
                <a:close/>
              </a:path>
              <a:path w="281304" h="282575">
                <a:moveTo>
                  <a:pt x="229310" y="29603"/>
                </a:moveTo>
                <a:lnTo>
                  <a:pt x="140309" y="29603"/>
                </a:lnTo>
                <a:lnTo>
                  <a:pt x="151819" y="30139"/>
                </a:lnTo>
                <a:lnTo>
                  <a:pt x="162839" y="31764"/>
                </a:lnTo>
                <a:lnTo>
                  <a:pt x="201574" y="48601"/>
                </a:lnTo>
                <a:lnTo>
                  <a:pt x="229514" y="78603"/>
                </a:lnTo>
                <a:lnTo>
                  <a:pt x="244763" y="118632"/>
                </a:lnTo>
                <a:lnTo>
                  <a:pt x="246733" y="141020"/>
                </a:lnTo>
                <a:lnTo>
                  <a:pt x="246264" y="152468"/>
                </a:lnTo>
                <a:lnTo>
                  <a:pt x="234742" y="194380"/>
                </a:lnTo>
                <a:lnTo>
                  <a:pt x="209865" y="227251"/>
                </a:lnTo>
                <a:lnTo>
                  <a:pt x="173646" y="247839"/>
                </a:lnTo>
                <a:lnTo>
                  <a:pt x="140589" y="252793"/>
                </a:lnTo>
                <a:lnTo>
                  <a:pt x="229291" y="252793"/>
                </a:lnTo>
                <a:lnTo>
                  <a:pt x="258035" y="221613"/>
                </a:lnTo>
                <a:lnTo>
                  <a:pt x="275072" y="184127"/>
                </a:lnTo>
                <a:lnTo>
                  <a:pt x="280898" y="141020"/>
                </a:lnTo>
                <a:lnTo>
                  <a:pt x="280219" y="126111"/>
                </a:lnTo>
                <a:lnTo>
                  <a:pt x="270383" y="84670"/>
                </a:lnTo>
                <a:lnTo>
                  <a:pt x="249987" y="49745"/>
                </a:lnTo>
                <a:lnTo>
                  <a:pt x="231267" y="31040"/>
                </a:lnTo>
                <a:lnTo>
                  <a:pt x="229310" y="296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6956125" y="7859783"/>
            <a:ext cx="173990" cy="269240"/>
          </a:xfrm>
          <a:custGeom>
            <a:avLst/>
            <a:gdLst/>
            <a:ahLst/>
            <a:cxnLst/>
            <a:rect l="l" t="t" r="r" b="b"/>
            <a:pathLst>
              <a:path w="173990" h="269240">
                <a:moveTo>
                  <a:pt x="79717" y="0"/>
                </a:moveTo>
                <a:lnTo>
                  <a:pt x="0" y="88"/>
                </a:lnTo>
                <a:lnTo>
                  <a:pt x="355" y="268833"/>
                </a:lnTo>
                <a:lnTo>
                  <a:pt x="32219" y="268795"/>
                </a:lnTo>
                <a:lnTo>
                  <a:pt x="32067" y="148094"/>
                </a:lnTo>
                <a:lnTo>
                  <a:pt x="85966" y="148031"/>
                </a:lnTo>
                <a:lnTo>
                  <a:pt x="130514" y="139900"/>
                </a:lnTo>
                <a:lnTo>
                  <a:pt x="159770" y="118491"/>
                </a:lnTo>
                <a:lnTo>
                  <a:pt x="32029" y="118491"/>
                </a:lnTo>
                <a:lnTo>
                  <a:pt x="31915" y="29654"/>
                </a:lnTo>
                <a:lnTo>
                  <a:pt x="160214" y="29591"/>
                </a:lnTo>
                <a:lnTo>
                  <a:pt x="156997" y="25615"/>
                </a:lnTo>
                <a:lnTo>
                  <a:pt x="151439" y="20286"/>
                </a:lnTo>
                <a:lnTo>
                  <a:pt x="115214" y="3568"/>
                </a:lnTo>
                <a:lnTo>
                  <a:pt x="88903" y="211"/>
                </a:lnTo>
                <a:lnTo>
                  <a:pt x="79717" y="0"/>
                </a:lnTo>
                <a:close/>
              </a:path>
              <a:path w="173990" h="269240">
                <a:moveTo>
                  <a:pt x="160214" y="29591"/>
                </a:moveTo>
                <a:lnTo>
                  <a:pt x="85813" y="29591"/>
                </a:lnTo>
                <a:lnTo>
                  <a:pt x="97212" y="30255"/>
                </a:lnTo>
                <a:lnTo>
                  <a:pt x="107499" y="32270"/>
                </a:lnTo>
                <a:lnTo>
                  <a:pt x="138835" y="63304"/>
                </a:lnTo>
                <a:lnTo>
                  <a:pt x="139788" y="73939"/>
                </a:lnTo>
                <a:lnTo>
                  <a:pt x="138862" y="84583"/>
                </a:lnTo>
                <a:lnTo>
                  <a:pt x="107613" y="115682"/>
                </a:lnTo>
                <a:lnTo>
                  <a:pt x="32029" y="118491"/>
                </a:lnTo>
                <a:lnTo>
                  <a:pt x="159770" y="118491"/>
                </a:lnTo>
                <a:lnTo>
                  <a:pt x="173951" y="73507"/>
                </a:lnTo>
                <a:lnTo>
                  <a:pt x="173449" y="63492"/>
                </a:lnTo>
                <a:lnTo>
                  <a:pt x="171977" y="54305"/>
                </a:lnTo>
                <a:lnTo>
                  <a:pt x="169533" y="45947"/>
                </a:lnTo>
                <a:lnTo>
                  <a:pt x="166115" y="38417"/>
                </a:lnTo>
                <a:lnTo>
                  <a:pt x="161888" y="31659"/>
                </a:lnTo>
                <a:lnTo>
                  <a:pt x="160214" y="29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7181201" y="7859489"/>
            <a:ext cx="173990" cy="269240"/>
          </a:xfrm>
          <a:custGeom>
            <a:avLst/>
            <a:gdLst/>
            <a:ahLst/>
            <a:cxnLst/>
            <a:rect l="l" t="t" r="r" b="b"/>
            <a:pathLst>
              <a:path w="173990" h="269240">
                <a:moveTo>
                  <a:pt x="79717" y="0"/>
                </a:moveTo>
                <a:lnTo>
                  <a:pt x="0" y="101"/>
                </a:lnTo>
                <a:lnTo>
                  <a:pt x="355" y="268833"/>
                </a:lnTo>
                <a:lnTo>
                  <a:pt x="32219" y="268808"/>
                </a:lnTo>
                <a:lnTo>
                  <a:pt x="32067" y="148107"/>
                </a:lnTo>
                <a:lnTo>
                  <a:pt x="85966" y="148031"/>
                </a:lnTo>
                <a:lnTo>
                  <a:pt x="130514" y="139901"/>
                </a:lnTo>
                <a:lnTo>
                  <a:pt x="159774" y="118491"/>
                </a:lnTo>
                <a:lnTo>
                  <a:pt x="32029" y="118491"/>
                </a:lnTo>
                <a:lnTo>
                  <a:pt x="31915" y="29667"/>
                </a:lnTo>
                <a:lnTo>
                  <a:pt x="160224" y="29603"/>
                </a:lnTo>
                <a:lnTo>
                  <a:pt x="156997" y="25615"/>
                </a:lnTo>
                <a:lnTo>
                  <a:pt x="151439" y="20286"/>
                </a:lnTo>
                <a:lnTo>
                  <a:pt x="115214" y="3568"/>
                </a:lnTo>
                <a:lnTo>
                  <a:pt x="88903" y="216"/>
                </a:lnTo>
                <a:lnTo>
                  <a:pt x="79717" y="0"/>
                </a:lnTo>
                <a:close/>
              </a:path>
              <a:path w="173990" h="269240">
                <a:moveTo>
                  <a:pt x="160224" y="29603"/>
                </a:moveTo>
                <a:lnTo>
                  <a:pt x="85813" y="29603"/>
                </a:lnTo>
                <a:lnTo>
                  <a:pt x="97212" y="30262"/>
                </a:lnTo>
                <a:lnTo>
                  <a:pt x="107500" y="32277"/>
                </a:lnTo>
                <a:lnTo>
                  <a:pt x="138834" y="63304"/>
                </a:lnTo>
                <a:lnTo>
                  <a:pt x="139788" y="73939"/>
                </a:lnTo>
                <a:lnTo>
                  <a:pt x="138862" y="84583"/>
                </a:lnTo>
                <a:lnTo>
                  <a:pt x="107613" y="115682"/>
                </a:lnTo>
                <a:lnTo>
                  <a:pt x="32029" y="118491"/>
                </a:lnTo>
                <a:lnTo>
                  <a:pt x="159774" y="118491"/>
                </a:lnTo>
                <a:lnTo>
                  <a:pt x="173951" y="73520"/>
                </a:lnTo>
                <a:lnTo>
                  <a:pt x="173449" y="63497"/>
                </a:lnTo>
                <a:lnTo>
                  <a:pt x="171977" y="54306"/>
                </a:lnTo>
                <a:lnTo>
                  <a:pt x="169533" y="45947"/>
                </a:lnTo>
                <a:lnTo>
                  <a:pt x="166115" y="38417"/>
                </a:lnTo>
                <a:lnTo>
                  <a:pt x="161888" y="31659"/>
                </a:lnTo>
                <a:lnTo>
                  <a:pt x="160224" y="296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7387616" y="7852374"/>
            <a:ext cx="177800" cy="282575"/>
          </a:xfrm>
          <a:custGeom>
            <a:avLst/>
            <a:gdLst/>
            <a:ahLst/>
            <a:cxnLst/>
            <a:rect l="l" t="t" r="r" b="b"/>
            <a:pathLst>
              <a:path w="177800" h="282575">
                <a:moveTo>
                  <a:pt x="27292" y="222897"/>
                </a:moveTo>
                <a:lnTo>
                  <a:pt x="0" y="245313"/>
                </a:lnTo>
                <a:lnTo>
                  <a:pt x="4598" y="252187"/>
                </a:lnTo>
                <a:lnTo>
                  <a:pt x="10020" y="257898"/>
                </a:lnTo>
                <a:lnTo>
                  <a:pt x="43865" y="276834"/>
                </a:lnTo>
                <a:lnTo>
                  <a:pt x="74955" y="282409"/>
                </a:lnTo>
                <a:lnTo>
                  <a:pt x="82804" y="282397"/>
                </a:lnTo>
                <a:lnTo>
                  <a:pt x="126374" y="274931"/>
                </a:lnTo>
                <a:lnTo>
                  <a:pt x="159456" y="252793"/>
                </a:lnTo>
                <a:lnTo>
                  <a:pt x="84658" y="252793"/>
                </a:lnTo>
                <a:lnTo>
                  <a:pt x="76035" y="252336"/>
                </a:lnTo>
                <a:lnTo>
                  <a:pt x="37742" y="235880"/>
                </a:lnTo>
                <a:lnTo>
                  <a:pt x="32090" y="229839"/>
                </a:lnTo>
                <a:lnTo>
                  <a:pt x="27292" y="222897"/>
                </a:lnTo>
                <a:close/>
              </a:path>
              <a:path w="177800" h="282575">
                <a:moveTo>
                  <a:pt x="97231" y="0"/>
                </a:moveTo>
                <a:lnTo>
                  <a:pt x="55126" y="7745"/>
                </a:lnTo>
                <a:lnTo>
                  <a:pt x="22294" y="30505"/>
                </a:lnTo>
                <a:lnTo>
                  <a:pt x="6317" y="68170"/>
                </a:lnTo>
                <a:lnTo>
                  <a:pt x="5854" y="77546"/>
                </a:lnTo>
                <a:lnTo>
                  <a:pt x="6183" y="85601"/>
                </a:lnTo>
                <a:lnTo>
                  <a:pt x="25069" y="126669"/>
                </a:lnTo>
                <a:lnTo>
                  <a:pt x="58896" y="146600"/>
                </a:lnTo>
                <a:lnTo>
                  <a:pt x="112737" y="165087"/>
                </a:lnTo>
                <a:lnTo>
                  <a:pt x="120078" y="168503"/>
                </a:lnTo>
                <a:lnTo>
                  <a:pt x="143052" y="213626"/>
                </a:lnTo>
                <a:lnTo>
                  <a:pt x="141287" y="220345"/>
                </a:lnTo>
                <a:lnTo>
                  <a:pt x="112293" y="247700"/>
                </a:lnTo>
                <a:lnTo>
                  <a:pt x="91478" y="252793"/>
                </a:lnTo>
                <a:lnTo>
                  <a:pt x="159456" y="252793"/>
                </a:lnTo>
                <a:lnTo>
                  <a:pt x="176715" y="213446"/>
                </a:lnTo>
                <a:lnTo>
                  <a:pt x="177203" y="203720"/>
                </a:lnTo>
                <a:lnTo>
                  <a:pt x="176779" y="194267"/>
                </a:lnTo>
                <a:lnTo>
                  <a:pt x="157965" y="153721"/>
                </a:lnTo>
                <a:lnTo>
                  <a:pt x="119444" y="131918"/>
                </a:lnTo>
                <a:lnTo>
                  <a:pt x="88967" y="121659"/>
                </a:lnTo>
                <a:lnTo>
                  <a:pt x="81915" y="119200"/>
                </a:lnTo>
                <a:lnTo>
                  <a:pt x="47891" y="99885"/>
                </a:lnTo>
                <a:lnTo>
                  <a:pt x="42887" y="90970"/>
                </a:lnTo>
                <a:lnTo>
                  <a:pt x="40970" y="86296"/>
                </a:lnTo>
                <a:lnTo>
                  <a:pt x="40017" y="80911"/>
                </a:lnTo>
                <a:lnTo>
                  <a:pt x="40005" y="66992"/>
                </a:lnTo>
                <a:lnTo>
                  <a:pt x="41630" y="60159"/>
                </a:lnTo>
                <a:lnTo>
                  <a:pt x="69557" y="34061"/>
                </a:lnTo>
                <a:lnTo>
                  <a:pt x="90182" y="29603"/>
                </a:lnTo>
                <a:lnTo>
                  <a:pt x="170726" y="29603"/>
                </a:lnTo>
                <a:lnTo>
                  <a:pt x="164767" y="23336"/>
                </a:lnTo>
                <a:lnTo>
                  <a:pt x="129156" y="3907"/>
                </a:lnTo>
                <a:lnTo>
                  <a:pt x="108371" y="421"/>
                </a:lnTo>
                <a:lnTo>
                  <a:pt x="97231" y="0"/>
                </a:lnTo>
                <a:close/>
              </a:path>
              <a:path w="177800" h="282575">
                <a:moveTo>
                  <a:pt x="170726" y="29603"/>
                </a:moveTo>
                <a:lnTo>
                  <a:pt x="97282" y="29603"/>
                </a:lnTo>
                <a:lnTo>
                  <a:pt x="104415" y="29962"/>
                </a:lnTo>
                <a:lnTo>
                  <a:pt x="111413" y="31057"/>
                </a:lnTo>
                <a:lnTo>
                  <a:pt x="146253" y="54203"/>
                </a:lnTo>
                <a:lnTo>
                  <a:pt x="172440" y="31407"/>
                </a:lnTo>
                <a:lnTo>
                  <a:pt x="170726" y="296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7617662" y="8112716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743" y="0"/>
                </a:lnTo>
              </a:path>
            </a:pathLst>
          </a:custGeom>
          <a:ln w="29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7633519" y="8002861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49"/>
                </a:lnTo>
              </a:path>
            </a:pathLst>
          </a:custGeom>
          <a:ln w="318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7617497" y="7987621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59799" y="0"/>
                </a:lnTo>
              </a:path>
            </a:pathLst>
          </a:custGeom>
          <a:ln w="30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7633362" y="7888561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819"/>
                </a:lnTo>
              </a:path>
            </a:pathLst>
          </a:custGeom>
          <a:ln w="3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7617346" y="7873956"/>
            <a:ext cx="168910" cy="0"/>
          </a:xfrm>
          <a:custGeom>
            <a:avLst/>
            <a:gdLst/>
            <a:ahLst/>
            <a:cxnLst/>
            <a:rect l="l" t="t" r="r" b="b"/>
            <a:pathLst>
              <a:path w="168909">
                <a:moveTo>
                  <a:pt x="0" y="0"/>
                </a:moveTo>
                <a:lnTo>
                  <a:pt x="168916" y="0"/>
                </a:lnTo>
              </a:path>
            </a:pathLst>
          </a:custGeom>
          <a:ln w="29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7649521" y="8098022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>
                <a:moveTo>
                  <a:pt x="0" y="0"/>
                </a:moveTo>
                <a:lnTo>
                  <a:pt x="143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7649356" y="7972781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279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7842403" y="7858446"/>
            <a:ext cx="229235" cy="269240"/>
          </a:xfrm>
          <a:custGeom>
            <a:avLst/>
            <a:gdLst/>
            <a:ahLst/>
            <a:cxnLst/>
            <a:rect l="l" t="t" r="r" b="b"/>
            <a:pathLst>
              <a:path w="229234" h="269240">
                <a:moveTo>
                  <a:pt x="40233" y="241"/>
                </a:moveTo>
                <a:lnTo>
                  <a:pt x="0" y="292"/>
                </a:lnTo>
                <a:lnTo>
                  <a:pt x="355" y="269024"/>
                </a:lnTo>
                <a:lnTo>
                  <a:pt x="32232" y="268973"/>
                </a:lnTo>
                <a:lnTo>
                  <a:pt x="31940" y="45796"/>
                </a:lnTo>
                <a:lnTo>
                  <a:pt x="72084" y="45796"/>
                </a:lnTo>
                <a:lnTo>
                  <a:pt x="40233" y="241"/>
                </a:lnTo>
                <a:close/>
              </a:path>
              <a:path w="229234" h="269240">
                <a:moveTo>
                  <a:pt x="72084" y="45796"/>
                </a:moveTo>
                <a:lnTo>
                  <a:pt x="32702" y="45796"/>
                </a:lnTo>
                <a:lnTo>
                  <a:pt x="188620" y="268782"/>
                </a:lnTo>
                <a:lnTo>
                  <a:pt x="228866" y="268719"/>
                </a:lnTo>
                <a:lnTo>
                  <a:pt x="228808" y="223227"/>
                </a:lnTo>
                <a:lnTo>
                  <a:pt x="196138" y="223227"/>
                </a:lnTo>
                <a:lnTo>
                  <a:pt x="72084" y="45796"/>
                </a:lnTo>
                <a:close/>
              </a:path>
              <a:path w="229234" h="269240">
                <a:moveTo>
                  <a:pt x="228523" y="0"/>
                </a:moveTo>
                <a:lnTo>
                  <a:pt x="196621" y="25"/>
                </a:lnTo>
                <a:lnTo>
                  <a:pt x="196900" y="223227"/>
                </a:lnTo>
                <a:lnTo>
                  <a:pt x="228808" y="223227"/>
                </a:lnTo>
                <a:lnTo>
                  <a:pt x="2285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8213452" y="7887875"/>
            <a:ext cx="0" cy="239395"/>
          </a:xfrm>
          <a:custGeom>
            <a:avLst/>
            <a:gdLst/>
            <a:ahLst/>
            <a:cxnLst/>
            <a:rect l="l" t="t" r="r" b="b"/>
            <a:pathLst>
              <a:path h="239395">
                <a:moveTo>
                  <a:pt x="0" y="0"/>
                </a:moveTo>
                <a:lnTo>
                  <a:pt x="0" y="239141"/>
                </a:lnTo>
              </a:path>
            </a:pathLst>
          </a:custGeom>
          <a:ln w="321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8108530" y="788796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8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8108511" y="7872724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531" y="0"/>
                </a:lnTo>
              </a:path>
            </a:pathLst>
          </a:custGeom>
          <a:ln w="29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8355928" y="8111761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743" y="0"/>
                </a:lnTo>
              </a:path>
            </a:pathLst>
          </a:custGeom>
          <a:ln w="29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8371785" y="8001906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49"/>
                </a:lnTo>
              </a:path>
            </a:pathLst>
          </a:custGeom>
          <a:ln w="318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8355762" y="7986666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59799" y="0"/>
                </a:lnTo>
              </a:path>
            </a:pathLst>
          </a:custGeom>
          <a:ln w="30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8371629" y="7887606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819"/>
                </a:lnTo>
              </a:path>
            </a:pathLst>
          </a:custGeom>
          <a:ln w="3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8355612" y="7873001"/>
            <a:ext cx="168910" cy="0"/>
          </a:xfrm>
          <a:custGeom>
            <a:avLst/>
            <a:gdLst/>
            <a:ahLst/>
            <a:cxnLst/>
            <a:rect l="l" t="t" r="r" b="b"/>
            <a:pathLst>
              <a:path w="168909">
                <a:moveTo>
                  <a:pt x="0" y="0"/>
                </a:moveTo>
                <a:lnTo>
                  <a:pt x="168916" y="0"/>
                </a:lnTo>
              </a:path>
            </a:pathLst>
          </a:custGeom>
          <a:ln w="29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8387787" y="8097067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>
                <a:moveTo>
                  <a:pt x="0" y="0"/>
                </a:moveTo>
                <a:lnTo>
                  <a:pt x="1438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8387622" y="7971820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279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8580663" y="7857685"/>
            <a:ext cx="185420" cy="269240"/>
          </a:xfrm>
          <a:custGeom>
            <a:avLst/>
            <a:gdLst/>
            <a:ahLst/>
            <a:cxnLst/>
            <a:rect l="l" t="t" r="r" b="b"/>
            <a:pathLst>
              <a:path w="185420" h="269240">
                <a:moveTo>
                  <a:pt x="68719" y="0"/>
                </a:moveTo>
                <a:lnTo>
                  <a:pt x="0" y="76"/>
                </a:lnTo>
                <a:lnTo>
                  <a:pt x="355" y="268820"/>
                </a:lnTo>
                <a:lnTo>
                  <a:pt x="32245" y="268782"/>
                </a:lnTo>
                <a:lnTo>
                  <a:pt x="32092" y="148069"/>
                </a:lnTo>
                <a:lnTo>
                  <a:pt x="110663" y="148031"/>
                </a:lnTo>
                <a:lnTo>
                  <a:pt x="108762" y="144957"/>
                </a:lnTo>
                <a:lnTo>
                  <a:pt x="123652" y="141640"/>
                </a:lnTo>
                <a:lnTo>
                  <a:pt x="136834" y="136663"/>
                </a:lnTo>
                <a:lnTo>
                  <a:pt x="148308" y="130025"/>
                </a:lnTo>
                <a:lnTo>
                  <a:pt x="158076" y="121729"/>
                </a:lnTo>
                <a:lnTo>
                  <a:pt x="160654" y="118478"/>
                </a:lnTo>
                <a:lnTo>
                  <a:pt x="32042" y="118478"/>
                </a:lnTo>
                <a:lnTo>
                  <a:pt x="31927" y="29641"/>
                </a:lnTo>
                <a:lnTo>
                  <a:pt x="162861" y="29590"/>
                </a:lnTo>
                <a:lnTo>
                  <a:pt x="161203" y="27368"/>
                </a:lnTo>
                <a:lnTo>
                  <a:pt x="155381" y="21385"/>
                </a:lnTo>
                <a:lnTo>
                  <a:pt x="116573" y="3686"/>
                </a:lnTo>
                <a:lnTo>
                  <a:pt x="78377" y="131"/>
                </a:lnTo>
                <a:lnTo>
                  <a:pt x="68719" y="0"/>
                </a:lnTo>
                <a:close/>
              </a:path>
              <a:path w="185420" h="269240">
                <a:moveTo>
                  <a:pt x="110663" y="148031"/>
                </a:moveTo>
                <a:lnTo>
                  <a:pt x="73101" y="148031"/>
                </a:lnTo>
                <a:lnTo>
                  <a:pt x="146113" y="268643"/>
                </a:lnTo>
                <a:lnTo>
                  <a:pt x="185216" y="268579"/>
                </a:lnTo>
                <a:lnTo>
                  <a:pt x="110663" y="148031"/>
                </a:lnTo>
                <a:close/>
              </a:path>
              <a:path w="185420" h="269240">
                <a:moveTo>
                  <a:pt x="162861" y="29590"/>
                </a:moveTo>
                <a:lnTo>
                  <a:pt x="84569" y="29590"/>
                </a:lnTo>
                <a:lnTo>
                  <a:pt x="92341" y="30098"/>
                </a:lnTo>
                <a:lnTo>
                  <a:pt x="107784" y="32092"/>
                </a:lnTo>
                <a:lnTo>
                  <a:pt x="114757" y="34175"/>
                </a:lnTo>
                <a:lnTo>
                  <a:pt x="127165" y="40487"/>
                </a:lnTo>
                <a:lnTo>
                  <a:pt x="132168" y="44957"/>
                </a:lnTo>
                <a:lnTo>
                  <a:pt x="135953" y="50774"/>
                </a:lnTo>
                <a:lnTo>
                  <a:pt x="139776" y="56591"/>
                </a:lnTo>
                <a:lnTo>
                  <a:pt x="141668" y="64312"/>
                </a:lnTo>
                <a:lnTo>
                  <a:pt x="141693" y="73913"/>
                </a:lnTo>
                <a:lnTo>
                  <a:pt x="141215" y="81787"/>
                </a:lnTo>
                <a:lnTo>
                  <a:pt x="114236" y="112674"/>
                </a:lnTo>
                <a:lnTo>
                  <a:pt x="74042" y="118230"/>
                </a:lnTo>
                <a:lnTo>
                  <a:pt x="32042" y="118478"/>
                </a:lnTo>
                <a:lnTo>
                  <a:pt x="160654" y="118478"/>
                </a:lnTo>
                <a:lnTo>
                  <a:pt x="165867" y="111902"/>
                </a:lnTo>
                <a:lnTo>
                  <a:pt x="171427" y="100650"/>
                </a:lnTo>
                <a:lnTo>
                  <a:pt x="174753" y="87975"/>
                </a:lnTo>
                <a:lnTo>
                  <a:pt x="175844" y="73875"/>
                </a:lnTo>
                <a:lnTo>
                  <a:pt x="175234" y="62003"/>
                </a:lnTo>
                <a:lnTo>
                  <a:pt x="173443" y="51436"/>
                </a:lnTo>
                <a:lnTo>
                  <a:pt x="170472" y="42177"/>
                </a:lnTo>
                <a:lnTo>
                  <a:pt x="166281" y="34175"/>
                </a:lnTo>
                <a:lnTo>
                  <a:pt x="162861" y="29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3468320" y="6084960"/>
            <a:ext cx="3293110" cy="2413000"/>
          </a:xfrm>
          <a:custGeom>
            <a:avLst/>
            <a:gdLst/>
            <a:ahLst/>
            <a:cxnLst/>
            <a:rect l="l" t="t" r="r" b="b"/>
            <a:pathLst>
              <a:path w="3293109" h="2413000">
                <a:moveTo>
                  <a:pt x="964751" y="1473199"/>
                </a:moveTo>
                <a:lnTo>
                  <a:pt x="517510" y="1473199"/>
                </a:lnTo>
                <a:lnTo>
                  <a:pt x="598246" y="1485899"/>
                </a:lnTo>
                <a:lnTo>
                  <a:pt x="602460" y="1498599"/>
                </a:lnTo>
                <a:lnTo>
                  <a:pt x="594602" y="1523999"/>
                </a:lnTo>
                <a:lnTo>
                  <a:pt x="582385" y="1549399"/>
                </a:lnTo>
                <a:lnTo>
                  <a:pt x="573519" y="1562099"/>
                </a:lnTo>
                <a:lnTo>
                  <a:pt x="530983" y="1663700"/>
                </a:lnTo>
                <a:lnTo>
                  <a:pt x="494172" y="1739900"/>
                </a:lnTo>
                <a:lnTo>
                  <a:pt x="462489" y="1803400"/>
                </a:lnTo>
                <a:lnTo>
                  <a:pt x="435333" y="1854200"/>
                </a:lnTo>
                <a:lnTo>
                  <a:pt x="412108" y="1905000"/>
                </a:lnTo>
                <a:lnTo>
                  <a:pt x="392214" y="1943100"/>
                </a:lnTo>
                <a:lnTo>
                  <a:pt x="375053" y="1968500"/>
                </a:lnTo>
                <a:lnTo>
                  <a:pt x="360027" y="1993900"/>
                </a:lnTo>
                <a:lnTo>
                  <a:pt x="346537" y="2019300"/>
                </a:lnTo>
                <a:lnTo>
                  <a:pt x="333984" y="2032000"/>
                </a:lnTo>
                <a:lnTo>
                  <a:pt x="278570" y="2108200"/>
                </a:lnTo>
                <a:lnTo>
                  <a:pt x="227708" y="2159000"/>
                </a:lnTo>
                <a:lnTo>
                  <a:pt x="181549" y="2197100"/>
                </a:lnTo>
                <a:lnTo>
                  <a:pt x="140248" y="2235200"/>
                </a:lnTo>
                <a:lnTo>
                  <a:pt x="103958" y="2260600"/>
                </a:lnTo>
                <a:lnTo>
                  <a:pt x="72830" y="2273300"/>
                </a:lnTo>
                <a:lnTo>
                  <a:pt x="47019" y="2286000"/>
                </a:lnTo>
                <a:lnTo>
                  <a:pt x="26678" y="2298700"/>
                </a:lnTo>
                <a:lnTo>
                  <a:pt x="11958" y="2298700"/>
                </a:lnTo>
                <a:lnTo>
                  <a:pt x="3015" y="2311400"/>
                </a:lnTo>
                <a:lnTo>
                  <a:pt x="0" y="2324100"/>
                </a:lnTo>
                <a:lnTo>
                  <a:pt x="52684" y="2349500"/>
                </a:lnTo>
                <a:lnTo>
                  <a:pt x="98739" y="2374900"/>
                </a:lnTo>
                <a:lnTo>
                  <a:pt x="139039" y="2400300"/>
                </a:lnTo>
                <a:lnTo>
                  <a:pt x="174461" y="2413000"/>
                </a:lnTo>
                <a:lnTo>
                  <a:pt x="260209" y="2413000"/>
                </a:lnTo>
                <a:lnTo>
                  <a:pt x="284871" y="2400300"/>
                </a:lnTo>
                <a:lnTo>
                  <a:pt x="309033" y="2387600"/>
                </a:lnTo>
                <a:lnTo>
                  <a:pt x="333569" y="2362200"/>
                </a:lnTo>
                <a:lnTo>
                  <a:pt x="359356" y="2324100"/>
                </a:lnTo>
                <a:lnTo>
                  <a:pt x="387269" y="2286000"/>
                </a:lnTo>
                <a:lnTo>
                  <a:pt x="418183" y="2222500"/>
                </a:lnTo>
                <a:lnTo>
                  <a:pt x="452974" y="2171700"/>
                </a:lnTo>
                <a:lnTo>
                  <a:pt x="492518" y="2095500"/>
                </a:lnTo>
                <a:lnTo>
                  <a:pt x="506964" y="2070100"/>
                </a:lnTo>
                <a:lnTo>
                  <a:pt x="525252" y="2032000"/>
                </a:lnTo>
                <a:lnTo>
                  <a:pt x="542246" y="2006600"/>
                </a:lnTo>
                <a:lnTo>
                  <a:pt x="552805" y="1981200"/>
                </a:lnTo>
                <a:lnTo>
                  <a:pt x="566750" y="1955800"/>
                </a:lnTo>
                <a:lnTo>
                  <a:pt x="583672" y="1917700"/>
                </a:lnTo>
                <a:lnTo>
                  <a:pt x="603317" y="1879600"/>
                </a:lnTo>
                <a:lnTo>
                  <a:pt x="625433" y="1828800"/>
                </a:lnTo>
                <a:lnTo>
                  <a:pt x="649763" y="1790700"/>
                </a:lnTo>
                <a:lnTo>
                  <a:pt x="676055" y="1739900"/>
                </a:lnTo>
                <a:lnTo>
                  <a:pt x="704055" y="1689100"/>
                </a:lnTo>
                <a:lnTo>
                  <a:pt x="733507" y="1638300"/>
                </a:lnTo>
                <a:lnTo>
                  <a:pt x="795756" y="1523999"/>
                </a:lnTo>
                <a:lnTo>
                  <a:pt x="830694" y="1511299"/>
                </a:lnTo>
                <a:lnTo>
                  <a:pt x="871567" y="1498599"/>
                </a:lnTo>
                <a:lnTo>
                  <a:pt x="916783" y="1485899"/>
                </a:lnTo>
                <a:lnTo>
                  <a:pt x="964751" y="1473199"/>
                </a:lnTo>
                <a:close/>
              </a:path>
              <a:path w="3293109" h="2413000">
                <a:moveTo>
                  <a:pt x="530965" y="1346199"/>
                </a:moveTo>
                <a:lnTo>
                  <a:pt x="494576" y="1346199"/>
                </a:lnTo>
                <a:lnTo>
                  <a:pt x="435334" y="1358899"/>
                </a:lnTo>
                <a:lnTo>
                  <a:pt x="380769" y="1371599"/>
                </a:lnTo>
                <a:lnTo>
                  <a:pt x="331470" y="1384299"/>
                </a:lnTo>
                <a:lnTo>
                  <a:pt x="288023" y="1409699"/>
                </a:lnTo>
                <a:lnTo>
                  <a:pt x="251017" y="1435099"/>
                </a:lnTo>
                <a:lnTo>
                  <a:pt x="221041" y="1460499"/>
                </a:lnTo>
                <a:lnTo>
                  <a:pt x="198683" y="1498599"/>
                </a:lnTo>
                <a:lnTo>
                  <a:pt x="184531" y="1536699"/>
                </a:lnTo>
                <a:lnTo>
                  <a:pt x="183134" y="1549399"/>
                </a:lnTo>
                <a:lnTo>
                  <a:pt x="194810" y="1549399"/>
                </a:lnTo>
                <a:lnTo>
                  <a:pt x="209014" y="1536699"/>
                </a:lnTo>
                <a:lnTo>
                  <a:pt x="229552" y="1523999"/>
                </a:lnTo>
                <a:lnTo>
                  <a:pt x="256990" y="1511299"/>
                </a:lnTo>
                <a:lnTo>
                  <a:pt x="291895" y="1498599"/>
                </a:lnTo>
                <a:lnTo>
                  <a:pt x="334833" y="1485899"/>
                </a:lnTo>
                <a:lnTo>
                  <a:pt x="386370" y="1473199"/>
                </a:lnTo>
                <a:lnTo>
                  <a:pt x="964751" y="1473199"/>
                </a:lnTo>
                <a:lnTo>
                  <a:pt x="1013882" y="1460499"/>
                </a:lnTo>
                <a:lnTo>
                  <a:pt x="1062583" y="1435099"/>
                </a:lnTo>
                <a:lnTo>
                  <a:pt x="1109265" y="1409699"/>
                </a:lnTo>
                <a:lnTo>
                  <a:pt x="867003" y="1409699"/>
                </a:lnTo>
                <a:lnTo>
                  <a:pt x="865964" y="1396999"/>
                </a:lnTo>
                <a:lnTo>
                  <a:pt x="871626" y="1384299"/>
                </a:lnTo>
                <a:lnTo>
                  <a:pt x="879269" y="1371599"/>
                </a:lnTo>
                <a:lnTo>
                  <a:pt x="644715" y="1371599"/>
                </a:lnTo>
                <a:lnTo>
                  <a:pt x="606211" y="1358899"/>
                </a:lnTo>
                <a:lnTo>
                  <a:pt x="568236" y="1358899"/>
                </a:lnTo>
                <a:lnTo>
                  <a:pt x="530965" y="1346199"/>
                </a:lnTo>
                <a:close/>
              </a:path>
              <a:path w="3293109" h="2413000">
                <a:moveTo>
                  <a:pt x="1176534" y="1346199"/>
                </a:moveTo>
                <a:lnTo>
                  <a:pt x="1127424" y="1346199"/>
                </a:lnTo>
                <a:lnTo>
                  <a:pt x="1089545" y="1358899"/>
                </a:lnTo>
                <a:lnTo>
                  <a:pt x="1043960" y="1371599"/>
                </a:lnTo>
                <a:lnTo>
                  <a:pt x="991273" y="1396999"/>
                </a:lnTo>
                <a:lnTo>
                  <a:pt x="932086" y="1396999"/>
                </a:lnTo>
                <a:lnTo>
                  <a:pt x="867003" y="1409699"/>
                </a:lnTo>
                <a:lnTo>
                  <a:pt x="1109265" y="1409699"/>
                </a:lnTo>
                <a:lnTo>
                  <a:pt x="1152336" y="1384299"/>
                </a:lnTo>
                <a:lnTo>
                  <a:pt x="1190205" y="1358899"/>
                </a:lnTo>
                <a:lnTo>
                  <a:pt x="1188317" y="1358899"/>
                </a:lnTo>
                <a:lnTo>
                  <a:pt x="1176534" y="1346199"/>
                </a:lnTo>
                <a:close/>
              </a:path>
              <a:path w="3293109" h="2413000">
                <a:moveTo>
                  <a:pt x="2669050" y="12699"/>
                </a:moveTo>
                <a:lnTo>
                  <a:pt x="2165990" y="12699"/>
                </a:lnTo>
                <a:lnTo>
                  <a:pt x="2015456" y="50799"/>
                </a:lnTo>
                <a:lnTo>
                  <a:pt x="1964415" y="76199"/>
                </a:lnTo>
                <a:lnTo>
                  <a:pt x="1913010" y="88899"/>
                </a:lnTo>
                <a:lnTo>
                  <a:pt x="1861282" y="114299"/>
                </a:lnTo>
                <a:lnTo>
                  <a:pt x="1809271" y="126999"/>
                </a:lnTo>
                <a:lnTo>
                  <a:pt x="1757019" y="152399"/>
                </a:lnTo>
                <a:lnTo>
                  <a:pt x="1714956" y="177799"/>
                </a:lnTo>
                <a:lnTo>
                  <a:pt x="1674550" y="203199"/>
                </a:lnTo>
                <a:lnTo>
                  <a:pt x="1635699" y="215899"/>
                </a:lnTo>
                <a:lnTo>
                  <a:pt x="1598301" y="241299"/>
                </a:lnTo>
                <a:lnTo>
                  <a:pt x="1562253" y="253999"/>
                </a:lnTo>
                <a:lnTo>
                  <a:pt x="1527453" y="266699"/>
                </a:lnTo>
                <a:lnTo>
                  <a:pt x="1493799" y="292099"/>
                </a:lnTo>
                <a:lnTo>
                  <a:pt x="1461187" y="304799"/>
                </a:lnTo>
                <a:lnTo>
                  <a:pt x="1429517" y="330199"/>
                </a:lnTo>
                <a:lnTo>
                  <a:pt x="1398685" y="342899"/>
                </a:lnTo>
                <a:lnTo>
                  <a:pt x="1368589" y="368299"/>
                </a:lnTo>
                <a:lnTo>
                  <a:pt x="1339126" y="380999"/>
                </a:lnTo>
                <a:lnTo>
                  <a:pt x="1310195" y="406399"/>
                </a:lnTo>
                <a:lnTo>
                  <a:pt x="1281693" y="431799"/>
                </a:lnTo>
                <a:lnTo>
                  <a:pt x="1142034" y="558799"/>
                </a:lnTo>
                <a:lnTo>
                  <a:pt x="1113956" y="596899"/>
                </a:lnTo>
                <a:lnTo>
                  <a:pt x="1085591" y="634999"/>
                </a:lnTo>
                <a:lnTo>
                  <a:pt x="1056835" y="673099"/>
                </a:lnTo>
                <a:lnTo>
                  <a:pt x="1027587" y="711199"/>
                </a:lnTo>
                <a:lnTo>
                  <a:pt x="997745" y="761999"/>
                </a:lnTo>
                <a:lnTo>
                  <a:pt x="967205" y="800099"/>
                </a:lnTo>
                <a:lnTo>
                  <a:pt x="935866" y="850899"/>
                </a:lnTo>
                <a:lnTo>
                  <a:pt x="903624" y="901699"/>
                </a:lnTo>
                <a:lnTo>
                  <a:pt x="870379" y="965199"/>
                </a:lnTo>
                <a:lnTo>
                  <a:pt x="836027" y="1028699"/>
                </a:lnTo>
                <a:lnTo>
                  <a:pt x="800467" y="1092199"/>
                </a:lnTo>
                <a:lnTo>
                  <a:pt x="763595" y="1168399"/>
                </a:lnTo>
                <a:lnTo>
                  <a:pt x="725309" y="1231899"/>
                </a:lnTo>
                <a:lnTo>
                  <a:pt x="685507" y="1320799"/>
                </a:lnTo>
                <a:lnTo>
                  <a:pt x="679944" y="1320799"/>
                </a:lnTo>
                <a:lnTo>
                  <a:pt x="669664" y="1346199"/>
                </a:lnTo>
                <a:lnTo>
                  <a:pt x="657107" y="1358899"/>
                </a:lnTo>
                <a:lnTo>
                  <a:pt x="644715" y="1371599"/>
                </a:lnTo>
                <a:lnTo>
                  <a:pt x="879269" y="1371599"/>
                </a:lnTo>
                <a:lnTo>
                  <a:pt x="884174" y="1358899"/>
                </a:lnTo>
                <a:lnTo>
                  <a:pt x="891283" y="1333499"/>
                </a:lnTo>
                <a:lnTo>
                  <a:pt x="903238" y="1308099"/>
                </a:lnTo>
                <a:lnTo>
                  <a:pt x="915861" y="1295399"/>
                </a:lnTo>
                <a:lnTo>
                  <a:pt x="924979" y="1269999"/>
                </a:lnTo>
                <a:lnTo>
                  <a:pt x="941606" y="1244599"/>
                </a:lnTo>
                <a:lnTo>
                  <a:pt x="955582" y="1219199"/>
                </a:lnTo>
                <a:lnTo>
                  <a:pt x="967753" y="1193799"/>
                </a:lnTo>
                <a:lnTo>
                  <a:pt x="978965" y="1168399"/>
                </a:lnTo>
                <a:lnTo>
                  <a:pt x="990064" y="1142999"/>
                </a:lnTo>
                <a:lnTo>
                  <a:pt x="1001897" y="1117599"/>
                </a:lnTo>
                <a:lnTo>
                  <a:pt x="1015308" y="1092199"/>
                </a:lnTo>
                <a:lnTo>
                  <a:pt x="1031145" y="1066799"/>
                </a:lnTo>
                <a:lnTo>
                  <a:pt x="1050252" y="1028699"/>
                </a:lnTo>
                <a:lnTo>
                  <a:pt x="1073477" y="990599"/>
                </a:lnTo>
                <a:lnTo>
                  <a:pt x="1101666" y="952499"/>
                </a:lnTo>
                <a:lnTo>
                  <a:pt x="1135663" y="901699"/>
                </a:lnTo>
                <a:lnTo>
                  <a:pt x="1176316" y="838199"/>
                </a:lnTo>
                <a:lnTo>
                  <a:pt x="1224471" y="774699"/>
                </a:lnTo>
                <a:lnTo>
                  <a:pt x="1280972" y="685799"/>
                </a:lnTo>
                <a:lnTo>
                  <a:pt x="1324124" y="634999"/>
                </a:lnTo>
                <a:lnTo>
                  <a:pt x="1380614" y="584199"/>
                </a:lnTo>
                <a:lnTo>
                  <a:pt x="1415240" y="558799"/>
                </a:lnTo>
                <a:lnTo>
                  <a:pt x="1454856" y="520699"/>
                </a:lnTo>
                <a:lnTo>
                  <a:pt x="1500015" y="495299"/>
                </a:lnTo>
                <a:lnTo>
                  <a:pt x="1551269" y="457199"/>
                </a:lnTo>
                <a:lnTo>
                  <a:pt x="1609168" y="419099"/>
                </a:lnTo>
                <a:lnTo>
                  <a:pt x="1674266" y="380999"/>
                </a:lnTo>
                <a:lnTo>
                  <a:pt x="1707842" y="368299"/>
                </a:lnTo>
                <a:lnTo>
                  <a:pt x="1742661" y="342899"/>
                </a:lnTo>
                <a:lnTo>
                  <a:pt x="1778966" y="317499"/>
                </a:lnTo>
                <a:lnTo>
                  <a:pt x="1816999" y="304799"/>
                </a:lnTo>
                <a:lnTo>
                  <a:pt x="1857005" y="279399"/>
                </a:lnTo>
                <a:lnTo>
                  <a:pt x="1899226" y="253999"/>
                </a:lnTo>
                <a:lnTo>
                  <a:pt x="1943905" y="241299"/>
                </a:lnTo>
                <a:lnTo>
                  <a:pt x="1991285" y="215899"/>
                </a:lnTo>
                <a:lnTo>
                  <a:pt x="2041610" y="203199"/>
                </a:lnTo>
                <a:lnTo>
                  <a:pt x="2095122" y="190499"/>
                </a:lnTo>
                <a:lnTo>
                  <a:pt x="2152066" y="177799"/>
                </a:lnTo>
                <a:lnTo>
                  <a:pt x="2212682" y="165099"/>
                </a:lnTo>
                <a:lnTo>
                  <a:pt x="2254881" y="152399"/>
                </a:lnTo>
                <a:lnTo>
                  <a:pt x="2298518" y="152399"/>
                </a:lnTo>
                <a:lnTo>
                  <a:pt x="2343443" y="139699"/>
                </a:lnTo>
                <a:lnTo>
                  <a:pt x="2436558" y="139699"/>
                </a:lnTo>
                <a:lnTo>
                  <a:pt x="2484449" y="126999"/>
                </a:lnTo>
                <a:lnTo>
                  <a:pt x="3054244" y="126999"/>
                </a:lnTo>
                <a:lnTo>
                  <a:pt x="3025521" y="114299"/>
                </a:lnTo>
                <a:lnTo>
                  <a:pt x="2995417" y="101599"/>
                </a:lnTo>
                <a:lnTo>
                  <a:pt x="2963973" y="88899"/>
                </a:lnTo>
                <a:lnTo>
                  <a:pt x="2931229" y="76199"/>
                </a:lnTo>
                <a:lnTo>
                  <a:pt x="2897226" y="63499"/>
                </a:lnTo>
                <a:lnTo>
                  <a:pt x="2862005" y="63499"/>
                </a:lnTo>
                <a:lnTo>
                  <a:pt x="2825606" y="50799"/>
                </a:lnTo>
                <a:lnTo>
                  <a:pt x="2749439" y="25399"/>
                </a:lnTo>
                <a:lnTo>
                  <a:pt x="2709752" y="25399"/>
                </a:lnTo>
                <a:lnTo>
                  <a:pt x="2669050" y="12699"/>
                </a:lnTo>
                <a:close/>
              </a:path>
              <a:path w="3293109" h="2413000">
                <a:moveTo>
                  <a:pt x="3291702" y="279399"/>
                </a:moveTo>
                <a:lnTo>
                  <a:pt x="3240135" y="279399"/>
                </a:lnTo>
                <a:lnTo>
                  <a:pt x="3254405" y="292099"/>
                </a:lnTo>
                <a:lnTo>
                  <a:pt x="3292795" y="292099"/>
                </a:lnTo>
                <a:lnTo>
                  <a:pt x="3291702" y="279399"/>
                </a:lnTo>
                <a:close/>
              </a:path>
              <a:path w="3293109" h="2413000">
                <a:moveTo>
                  <a:pt x="3054244" y="126999"/>
                </a:moveTo>
                <a:lnTo>
                  <a:pt x="2731238" y="126999"/>
                </a:lnTo>
                <a:lnTo>
                  <a:pt x="2781014" y="139699"/>
                </a:lnTo>
                <a:lnTo>
                  <a:pt x="2830580" y="139699"/>
                </a:lnTo>
                <a:lnTo>
                  <a:pt x="3070015" y="203199"/>
                </a:lnTo>
                <a:lnTo>
                  <a:pt x="3115174" y="228599"/>
                </a:lnTo>
                <a:lnTo>
                  <a:pt x="3159074" y="241299"/>
                </a:lnTo>
                <a:lnTo>
                  <a:pt x="3183018" y="253999"/>
                </a:lnTo>
                <a:lnTo>
                  <a:pt x="3204482" y="266699"/>
                </a:lnTo>
                <a:lnTo>
                  <a:pt x="3223508" y="279399"/>
                </a:lnTo>
                <a:lnTo>
                  <a:pt x="3288576" y="279399"/>
                </a:lnTo>
                <a:lnTo>
                  <a:pt x="3283460" y="266699"/>
                </a:lnTo>
                <a:lnTo>
                  <a:pt x="3276392" y="266699"/>
                </a:lnTo>
                <a:lnTo>
                  <a:pt x="3267415" y="253999"/>
                </a:lnTo>
                <a:lnTo>
                  <a:pt x="3256568" y="241299"/>
                </a:lnTo>
                <a:lnTo>
                  <a:pt x="3243893" y="241299"/>
                </a:lnTo>
                <a:lnTo>
                  <a:pt x="3229430" y="228599"/>
                </a:lnTo>
                <a:lnTo>
                  <a:pt x="3195303" y="203199"/>
                </a:lnTo>
                <a:lnTo>
                  <a:pt x="3154512" y="177799"/>
                </a:lnTo>
                <a:lnTo>
                  <a:pt x="3107384" y="152399"/>
                </a:lnTo>
                <a:lnTo>
                  <a:pt x="3081546" y="139699"/>
                </a:lnTo>
                <a:lnTo>
                  <a:pt x="3054244" y="126999"/>
                </a:lnTo>
                <a:close/>
              </a:path>
              <a:path w="3293109" h="2413000">
                <a:moveTo>
                  <a:pt x="2584765" y="0"/>
                </a:moveTo>
                <a:lnTo>
                  <a:pt x="2263781" y="0"/>
                </a:lnTo>
                <a:lnTo>
                  <a:pt x="2215169" y="12699"/>
                </a:lnTo>
                <a:lnTo>
                  <a:pt x="2627374" y="12699"/>
                </a:lnTo>
                <a:lnTo>
                  <a:pt x="25847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6609" y="1013564"/>
            <a:ext cx="11371580" cy="564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575" y="1735335"/>
            <a:ext cx="1193165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5E423E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625600" y="3569494"/>
            <a:ext cx="93726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7400" spc="-75" dirty="0" smtClean="0">
                <a:solidFill>
                  <a:srgbClr val="FFFFFF"/>
                </a:solidFill>
                <a:latin typeface="+mj-lt"/>
                <a:cs typeface="Montserrat-Regular"/>
              </a:rPr>
              <a:t>REETABLERING  AV</a:t>
            </a:r>
            <a:endParaRPr lang="nn-NO" sz="7400" dirty="0">
              <a:latin typeface="+mj-lt"/>
              <a:cs typeface="Montserrat-Regular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4445000" y="9220200"/>
            <a:ext cx="990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spc="-75" dirty="0" smtClean="0">
                <a:latin typeface="+mj-lt"/>
                <a:cs typeface="Montserrat-Regular"/>
              </a:rPr>
              <a:t>NORDNORSK  HOPPSPORTS  VUGGE</a:t>
            </a:r>
            <a:endParaRPr lang="nn-NO" sz="2200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636000"/>
            <a:ext cx="13004800" cy="1117600"/>
          </a:xfrm>
          <a:custGeom>
            <a:avLst/>
            <a:gdLst/>
            <a:ahLst/>
            <a:cxnLst/>
            <a:rect l="l" t="t" r="r" b="b"/>
            <a:pathLst>
              <a:path w="13004800" h="1117600">
                <a:moveTo>
                  <a:pt x="0" y="1117600"/>
                </a:moveTo>
                <a:lnTo>
                  <a:pt x="13004800" y="1117600"/>
                </a:lnTo>
                <a:lnTo>
                  <a:pt x="13004800" y="0"/>
                </a:lnTo>
                <a:lnTo>
                  <a:pt x="0" y="0"/>
                </a:lnTo>
                <a:lnTo>
                  <a:pt x="0" y="1117600"/>
                </a:lnTo>
                <a:close/>
              </a:path>
            </a:pathLst>
          </a:custGeom>
          <a:solidFill>
            <a:srgbClr val="9CC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32054" y="8854312"/>
            <a:ext cx="1285059" cy="585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ct val="100000"/>
              </a:lnSpc>
            </a:pPr>
            <a:r>
              <a:rPr spc="-60" dirty="0">
                <a:latin typeface="+mj-lt"/>
              </a:rPr>
              <a:t>BUDSJETT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65300" y="2408137"/>
            <a:ext cx="10299700" cy="4062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585" indent="-222885">
              <a:lnSpc>
                <a:spcPct val="100000"/>
              </a:lnSpc>
              <a:buChar char="•"/>
              <a:tabLst>
                <a:tab pos="235585" algn="l"/>
              </a:tabLst>
            </a:pPr>
            <a:r>
              <a:rPr sz="2400" spc="-40" dirty="0">
                <a:cs typeface="Montserrat"/>
              </a:rPr>
              <a:t>Totalramme </a:t>
            </a:r>
            <a:r>
              <a:rPr sz="2400" spc="-10" dirty="0">
                <a:cs typeface="Montserrat"/>
              </a:rPr>
              <a:t>på </a:t>
            </a:r>
            <a:r>
              <a:rPr sz="2400" b="1" spc="-5" dirty="0">
                <a:cs typeface="Montserrat"/>
              </a:rPr>
              <a:t>ca </a:t>
            </a:r>
            <a:r>
              <a:rPr sz="2400" b="1" spc="-10" dirty="0">
                <a:cs typeface="Montserrat"/>
              </a:rPr>
              <a:t>50</a:t>
            </a:r>
            <a:r>
              <a:rPr sz="2400" b="1" spc="-5" dirty="0">
                <a:cs typeface="Montserrat"/>
              </a:rPr>
              <a:t> </a:t>
            </a:r>
            <a:r>
              <a:rPr sz="2400" b="1" spc="-10" dirty="0" smtClean="0">
                <a:cs typeface="Montserrat"/>
              </a:rPr>
              <a:t>millioner</a:t>
            </a:r>
            <a:r>
              <a:rPr lang="nb-NO" sz="2400" spc="-10" dirty="0" smtClean="0">
                <a:cs typeface="Montserrat"/>
              </a:rPr>
              <a:t> for bakkeanlegget</a:t>
            </a:r>
            <a:endParaRPr sz="2400" dirty="0" smtClean="0">
              <a:cs typeface="Montserra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Montserrat"/>
              <a:buChar char="•"/>
            </a:pPr>
            <a:endParaRPr sz="2400" dirty="0">
              <a:cs typeface="Times New Roman"/>
            </a:endParaRPr>
          </a:p>
          <a:p>
            <a:pPr marL="235585" indent="-222885">
              <a:lnSpc>
                <a:spcPct val="100000"/>
              </a:lnSpc>
              <a:buFont typeface="Montserrat"/>
              <a:buChar char="•"/>
              <a:tabLst>
                <a:tab pos="235585" algn="l"/>
              </a:tabLst>
            </a:pPr>
            <a:r>
              <a:rPr sz="2400" b="1" dirty="0">
                <a:cs typeface="Montserrat"/>
              </a:rPr>
              <a:t>4 – 5 </a:t>
            </a:r>
            <a:r>
              <a:rPr sz="2400" b="1" spc="5" dirty="0">
                <a:cs typeface="Montserrat"/>
              </a:rPr>
              <a:t>HELÅRS </a:t>
            </a:r>
            <a:r>
              <a:rPr sz="2400" spc="-35" dirty="0">
                <a:cs typeface="Montserrat"/>
              </a:rPr>
              <a:t>hoppbakker: </a:t>
            </a:r>
            <a:r>
              <a:rPr sz="2400" spc="-5" dirty="0">
                <a:cs typeface="Montserrat"/>
              </a:rPr>
              <a:t>10 </a:t>
            </a:r>
            <a:r>
              <a:rPr sz="2400" dirty="0">
                <a:cs typeface="Montserrat"/>
              </a:rPr>
              <a:t>– </a:t>
            </a:r>
            <a:r>
              <a:rPr sz="2400" spc="-10" dirty="0">
                <a:cs typeface="Montserrat"/>
              </a:rPr>
              <a:t>105</a:t>
            </a:r>
            <a:r>
              <a:rPr sz="2400" spc="5" dirty="0">
                <a:cs typeface="Montserrat"/>
              </a:rPr>
              <a:t> </a:t>
            </a:r>
            <a:r>
              <a:rPr sz="2400" dirty="0">
                <a:cs typeface="Montserrat"/>
              </a:rPr>
              <a:t>m</a:t>
            </a:r>
          </a:p>
          <a:p>
            <a:pPr>
              <a:lnSpc>
                <a:spcPct val="100000"/>
              </a:lnSpc>
              <a:spcBef>
                <a:spcPts val="25"/>
              </a:spcBef>
              <a:buFont typeface="Montserrat"/>
              <a:buChar char="•"/>
            </a:pPr>
            <a:endParaRPr sz="2400" dirty="0">
              <a:cs typeface="Times New Roman"/>
            </a:endParaRPr>
          </a:p>
          <a:p>
            <a:pPr marL="235585" indent="-222885">
              <a:lnSpc>
                <a:spcPct val="100000"/>
              </a:lnSpc>
              <a:buChar char="•"/>
              <a:tabLst>
                <a:tab pos="235585" algn="l"/>
              </a:tabLst>
            </a:pPr>
            <a:r>
              <a:rPr sz="2400" spc="-20" dirty="0">
                <a:cs typeface="Montserrat"/>
              </a:rPr>
              <a:t>Plast </a:t>
            </a:r>
            <a:r>
              <a:rPr sz="2400" dirty="0">
                <a:cs typeface="Montserrat"/>
              </a:rPr>
              <a:t>i </a:t>
            </a:r>
            <a:r>
              <a:rPr sz="2400" spc="-15" dirty="0">
                <a:cs typeface="Montserrat"/>
              </a:rPr>
              <a:t>alle</a:t>
            </a:r>
            <a:r>
              <a:rPr sz="2400" spc="-45" dirty="0">
                <a:cs typeface="Montserrat"/>
              </a:rPr>
              <a:t> </a:t>
            </a:r>
            <a:r>
              <a:rPr sz="2400" spc="-25" dirty="0">
                <a:cs typeface="Montserrat"/>
              </a:rPr>
              <a:t>bakker</a:t>
            </a:r>
            <a:endParaRPr sz="2400" dirty="0">
              <a:cs typeface="Montserra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Montserrat"/>
              <a:buChar char="•"/>
            </a:pPr>
            <a:endParaRPr sz="2400" dirty="0"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cs typeface="Montserrat"/>
              </a:rPr>
              <a:t>•</a:t>
            </a:r>
            <a:r>
              <a:rPr sz="2400" spc="-60" dirty="0">
                <a:cs typeface="Montserrat"/>
              </a:rPr>
              <a:t> </a:t>
            </a:r>
            <a:r>
              <a:rPr sz="2400" spc="-15" dirty="0">
                <a:cs typeface="Montserrat"/>
              </a:rPr>
              <a:t>Snøproduksjonsutstyr</a:t>
            </a:r>
            <a:endParaRPr sz="2400" dirty="0">
              <a:cs typeface="Montserra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cs typeface="Times New Roman"/>
            </a:endParaRPr>
          </a:p>
          <a:p>
            <a:pPr marL="235585" indent="-222885">
              <a:lnSpc>
                <a:spcPct val="100000"/>
              </a:lnSpc>
              <a:buChar char="•"/>
              <a:tabLst>
                <a:tab pos="235585" algn="l"/>
              </a:tabLst>
            </a:pPr>
            <a:r>
              <a:rPr sz="2400" spc="-25" dirty="0">
                <a:cs typeface="Montserrat"/>
              </a:rPr>
              <a:t>Prepareringsfasiliteter</a:t>
            </a:r>
            <a:endParaRPr sz="2400" dirty="0">
              <a:cs typeface="Montserra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Montserrat"/>
              <a:buChar char="•"/>
            </a:pPr>
            <a:endParaRPr sz="2400" dirty="0">
              <a:cs typeface="Times New Roman"/>
            </a:endParaRPr>
          </a:p>
          <a:p>
            <a:pPr marL="235585" indent="-222885">
              <a:lnSpc>
                <a:spcPct val="100000"/>
              </a:lnSpc>
              <a:buChar char="•"/>
              <a:tabLst>
                <a:tab pos="235585" algn="l"/>
              </a:tabLst>
            </a:pPr>
            <a:r>
              <a:rPr sz="2400" spc="-20" dirty="0">
                <a:cs typeface="Montserrat"/>
              </a:rPr>
              <a:t>Heisanordninger</a:t>
            </a:r>
            <a:endParaRPr sz="2400" dirty="0">
              <a:cs typeface="Montserra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64200" y="4114800"/>
            <a:ext cx="6248400" cy="3643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2530" y="8553199"/>
            <a:ext cx="11938000" cy="0"/>
          </a:xfrm>
          <a:custGeom>
            <a:avLst/>
            <a:gdLst/>
            <a:ahLst/>
            <a:cxnLst/>
            <a:rect l="l" t="t" r="r" b="b"/>
            <a:pathLst>
              <a:path w="11938000">
                <a:moveTo>
                  <a:pt x="0" y="0"/>
                </a:moveTo>
                <a:lnTo>
                  <a:pt x="11937873" y="0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6250" y="85531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528550" y="85531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32054" y="8854312"/>
            <a:ext cx="1285059" cy="585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ct val="100000"/>
              </a:lnSpc>
            </a:pPr>
            <a:r>
              <a:rPr spc="-65" dirty="0">
                <a:latin typeface="+mj-lt"/>
              </a:rPr>
              <a:t>FORSLAG, </a:t>
            </a:r>
            <a:r>
              <a:rPr spc="-80" dirty="0">
                <a:latin typeface="+mj-lt"/>
              </a:rPr>
              <a:t>FINANSIERINGSLØSNING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49400" y="2826097"/>
            <a:ext cx="2885440" cy="969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585" indent="-222885">
              <a:lnSpc>
                <a:spcPct val="100000"/>
              </a:lnSpc>
              <a:buChar char="•"/>
              <a:tabLst>
                <a:tab pos="235585" algn="l"/>
              </a:tabLst>
            </a:pPr>
            <a:r>
              <a:rPr sz="2100" spc="-35" dirty="0">
                <a:latin typeface="+mj-lt"/>
                <a:cs typeface="Montserrat"/>
              </a:rPr>
              <a:t>Stat/spillemidler</a:t>
            </a:r>
            <a:endParaRPr sz="2100" dirty="0">
              <a:latin typeface="+mj-lt"/>
              <a:cs typeface="Montserra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Montserrat"/>
              <a:buChar char="•"/>
            </a:pPr>
            <a:endParaRPr sz="2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383665" algn="l"/>
                <a:tab pos="1840864" algn="l"/>
                <a:tab pos="2298065" algn="l"/>
                <a:tab pos="2755265" algn="l"/>
              </a:tabLst>
            </a:pPr>
            <a:r>
              <a:rPr sz="2100" dirty="0">
                <a:latin typeface="+mj-lt"/>
                <a:cs typeface="Montserrat"/>
              </a:rPr>
              <a:t>•</a:t>
            </a:r>
            <a:r>
              <a:rPr sz="2100" spc="-95" dirty="0">
                <a:latin typeface="+mj-lt"/>
                <a:cs typeface="Montserrat"/>
              </a:rPr>
              <a:t> </a:t>
            </a:r>
            <a:r>
              <a:rPr sz="2100" spc="-35" dirty="0">
                <a:latin typeface="+mj-lt"/>
                <a:cs typeface="Montserrat"/>
              </a:rPr>
              <a:t>Fylke 	 	 	 	</a:t>
            </a:r>
            <a:r>
              <a:rPr sz="2100" spc="-35" dirty="0" smtClean="0">
                <a:latin typeface="+mj-lt"/>
                <a:cs typeface="Montserrat"/>
              </a:rPr>
              <a:t> </a:t>
            </a:r>
            <a:endParaRPr sz="2100" dirty="0">
              <a:latin typeface="+mj-lt"/>
              <a:cs typeface="Montserra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2530" y="8553199"/>
            <a:ext cx="11938000" cy="0"/>
          </a:xfrm>
          <a:custGeom>
            <a:avLst/>
            <a:gdLst/>
            <a:ahLst/>
            <a:cxnLst/>
            <a:rect l="l" t="t" r="r" b="b"/>
            <a:pathLst>
              <a:path w="11938000">
                <a:moveTo>
                  <a:pt x="0" y="0"/>
                </a:moveTo>
                <a:lnTo>
                  <a:pt x="11937873" y="0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6250" y="85531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528550" y="85531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kstSylinder 8"/>
          <p:cNvSpPr txBox="1"/>
          <p:nvPr/>
        </p:nvSpPr>
        <p:spPr>
          <a:xfrm>
            <a:off x="1473200" y="1987897"/>
            <a:ext cx="8610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dirty="0" smtClean="0">
                <a:latin typeface="+mj-lt"/>
                <a:cs typeface="Montserrat-Regular"/>
              </a:rPr>
              <a:t>ETT ALTERNATIV SOM HAR VÆRT VURDERT ER:</a:t>
            </a:r>
            <a:endParaRPr lang="nn-NO" sz="2000" dirty="0">
              <a:latin typeface="+mj-lt"/>
              <a:cs typeface="Montserrat-Regular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4292600" y="2826097"/>
            <a:ext cx="2885440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585" indent="-222885">
              <a:lnSpc>
                <a:spcPct val="100000"/>
              </a:lnSpc>
              <a:tabLst>
                <a:tab pos="235585" algn="l"/>
              </a:tabLst>
            </a:pPr>
            <a:r>
              <a:rPr lang="nb-NO" sz="2100" b="1" dirty="0" smtClean="0">
                <a:latin typeface="+mj-lt"/>
                <a:cs typeface="Montserrat"/>
              </a:rPr>
              <a:t>50 %</a:t>
            </a:r>
          </a:p>
          <a:p>
            <a:pPr marL="235585" indent="-222885">
              <a:lnSpc>
                <a:spcPct val="100000"/>
              </a:lnSpc>
              <a:tabLst>
                <a:tab pos="235585" algn="l"/>
              </a:tabLst>
            </a:pPr>
            <a:endParaRPr lang="nb-NO" sz="2100" b="1" dirty="0" smtClean="0">
              <a:latin typeface="+mj-lt"/>
              <a:cs typeface="Montserrat"/>
            </a:endParaRPr>
          </a:p>
          <a:p>
            <a:pPr marL="235585" indent="-222885">
              <a:lnSpc>
                <a:spcPct val="100000"/>
              </a:lnSpc>
              <a:tabLst>
                <a:tab pos="235585" algn="l"/>
              </a:tabLst>
            </a:pPr>
            <a:r>
              <a:rPr lang="nb-NO" sz="2100" b="1" dirty="0" smtClean="0">
                <a:latin typeface="+mj-lt"/>
                <a:cs typeface="Montserrat"/>
              </a:rPr>
              <a:t>En del</a:t>
            </a:r>
          </a:p>
          <a:p>
            <a:pPr marL="235585" indent="-222885">
              <a:lnSpc>
                <a:spcPct val="100000"/>
              </a:lnSpc>
              <a:tabLst>
                <a:tab pos="235585" algn="l"/>
              </a:tabLst>
            </a:pPr>
            <a:endParaRPr lang="nb-NO" sz="2100" b="1" dirty="0">
              <a:latin typeface="+mj-lt"/>
              <a:cs typeface="Montserrat"/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1549400" y="4445436"/>
            <a:ext cx="990600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nn-NO" sz="2300" spc="-35" dirty="0">
                <a:cs typeface="Montserrat"/>
              </a:rPr>
              <a:t> </a:t>
            </a:r>
            <a:r>
              <a:rPr lang="nn-NO" sz="2300" dirty="0"/>
              <a:t>Andre </a:t>
            </a:r>
            <a:r>
              <a:rPr lang="nn-NO" sz="2300" dirty="0" err="1"/>
              <a:t>eier</a:t>
            </a:r>
            <a:r>
              <a:rPr lang="nn-NO" sz="2300" dirty="0"/>
              <a:t> og driftsmodeller vil  </a:t>
            </a:r>
            <a:r>
              <a:rPr lang="nn-NO" sz="2300" dirty="0" err="1"/>
              <a:t>vurderes</a:t>
            </a:r>
            <a:r>
              <a:rPr lang="nn-NO" sz="2300" dirty="0"/>
              <a:t>.</a:t>
            </a:r>
          </a:p>
          <a:p>
            <a:pPr>
              <a:buFont typeface="Arial"/>
              <a:buChar char="•"/>
            </a:pPr>
            <a:endParaRPr lang="nn-NO" sz="2300" dirty="0"/>
          </a:p>
          <a:p>
            <a:pPr>
              <a:buFont typeface="Arial"/>
              <a:buChar char="•"/>
            </a:pPr>
            <a:r>
              <a:rPr lang="nn-NO" sz="2300" dirty="0"/>
              <a:t> Utgiftene til prosjektet er så langt  dekket av Rana Utviklingsselskap.</a:t>
            </a:r>
          </a:p>
          <a:p>
            <a:pPr>
              <a:buFont typeface="Arial"/>
              <a:buChar char="•"/>
            </a:pPr>
            <a:endParaRPr lang="nn-NO" sz="2300" dirty="0"/>
          </a:p>
          <a:p>
            <a:pPr>
              <a:buFont typeface="Arial"/>
              <a:buChar char="•"/>
            </a:pPr>
            <a:r>
              <a:rPr lang="nn-NO" sz="2300" dirty="0"/>
              <a:t> En ny reguleringsplan for området har en kostnadsramme på </a:t>
            </a:r>
            <a:r>
              <a:rPr lang="nn-NO" sz="2300" dirty="0" err="1"/>
              <a:t>ca</a:t>
            </a:r>
            <a:r>
              <a:rPr lang="nn-NO" sz="2300" dirty="0"/>
              <a:t> kr. 250 000. Reguleringsplanen </a:t>
            </a:r>
            <a:r>
              <a:rPr lang="nn-NO" sz="2300" dirty="0" err="1"/>
              <a:t>søkes</a:t>
            </a:r>
            <a:r>
              <a:rPr lang="nn-NO" sz="2300" dirty="0"/>
              <a:t> dekket gjennom </a:t>
            </a:r>
            <a:r>
              <a:rPr lang="nn-NO" sz="2300" dirty="0" smtClean="0"/>
              <a:t>sponsorer/bidrag</a:t>
            </a:r>
            <a:r>
              <a:rPr lang="nn-NO" sz="2300" dirty="0"/>
              <a:t>.  Sparebank1 </a:t>
            </a:r>
            <a:r>
              <a:rPr lang="nn-NO" sz="2300" dirty="0" err="1" smtClean="0"/>
              <a:t>avd</a:t>
            </a:r>
            <a:r>
              <a:rPr lang="nn-NO" sz="2300" dirty="0" smtClean="0"/>
              <a:t>. </a:t>
            </a:r>
            <a:r>
              <a:rPr lang="nn-NO" sz="2300" dirty="0"/>
              <a:t>Rana, Helgeland Sparebank, Mo Industripark, </a:t>
            </a:r>
            <a:r>
              <a:rPr lang="nn-NO" sz="2300" dirty="0" err="1"/>
              <a:t>Øyjord</a:t>
            </a:r>
            <a:r>
              <a:rPr lang="nn-NO" sz="2300" dirty="0"/>
              <a:t> &amp; Aanes, Eirik Wulfsberg og </a:t>
            </a:r>
            <a:r>
              <a:rPr lang="nn-NO" sz="2300" dirty="0" err="1" smtClean="0"/>
              <a:t>Adv</a:t>
            </a:r>
            <a:r>
              <a:rPr lang="nn-NO" sz="2300" dirty="0"/>
              <a:t>. </a:t>
            </a:r>
            <a:r>
              <a:rPr lang="nn-NO" sz="2300" dirty="0" err="1"/>
              <a:t>Trønsdal</a:t>
            </a:r>
            <a:r>
              <a:rPr lang="nn-NO" sz="2300" dirty="0"/>
              <a:t> har gitt sitt bidrag til å finansiere en ny reguleringsplan for området.</a:t>
            </a:r>
          </a:p>
          <a:p>
            <a:pPr>
              <a:buFont typeface="Arial"/>
              <a:buChar char="•"/>
            </a:pPr>
            <a:endParaRPr lang="nn-NO" sz="2300" dirty="0"/>
          </a:p>
          <a:p>
            <a:pPr>
              <a:buFont typeface="Arial"/>
              <a:buChar char="•"/>
            </a:pPr>
            <a:r>
              <a:rPr lang="nn-NO" sz="2300" dirty="0"/>
              <a:t> Rana kommune er søkt om å bidra med kr. 75 000. Med et positivt </a:t>
            </a:r>
            <a:r>
              <a:rPr lang="nn-NO" sz="2300" dirty="0" err="1"/>
              <a:t>svar</a:t>
            </a:r>
            <a:r>
              <a:rPr lang="nn-NO" sz="2300" dirty="0"/>
              <a:t> </a:t>
            </a:r>
            <a:r>
              <a:rPr lang="nn-NO" sz="2300" dirty="0" err="1"/>
              <a:t>fra</a:t>
            </a:r>
            <a:r>
              <a:rPr lang="nn-NO" sz="2300" dirty="0"/>
              <a:t> RK er kostnadene med reguleringsplan dekket.  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5969000" y="2445097"/>
            <a:ext cx="2590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100" dirty="0" smtClean="0">
              <a:latin typeface="Times New Roman"/>
              <a:cs typeface="Times New Roman"/>
            </a:endParaRPr>
          </a:p>
          <a:p>
            <a:pPr marL="235585" indent="-222885">
              <a:lnSpc>
                <a:spcPct val="100000"/>
              </a:lnSpc>
              <a:buChar char="•"/>
              <a:tabLst>
                <a:tab pos="235585" algn="l"/>
              </a:tabLst>
            </a:pPr>
            <a:r>
              <a:rPr sz="2100" spc="-25" dirty="0" smtClean="0">
                <a:latin typeface="+mj-lt"/>
                <a:cs typeface="Montserrat"/>
              </a:rPr>
              <a:t>Kommuner</a:t>
            </a:r>
            <a:endParaRPr sz="2100" dirty="0" smtClean="0">
              <a:latin typeface="+mj-lt"/>
              <a:cs typeface="Montserra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Montserrat"/>
              <a:buChar char="•"/>
            </a:pPr>
            <a:endParaRPr sz="2100" dirty="0" smtClean="0">
              <a:latin typeface="+mj-lt"/>
              <a:cs typeface="Times New Roman"/>
            </a:endParaRPr>
          </a:p>
          <a:p>
            <a:pPr marL="235585" indent="-222885">
              <a:lnSpc>
                <a:spcPct val="100000"/>
              </a:lnSpc>
              <a:buChar char="•"/>
              <a:tabLst>
                <a:tab pos="235585" algn="l"/>
              </a:tabLst>
            </a:pPr>
            <a:r>
              <a:rPr sz="2100" spc="-40" dirty="0" smtClean="0">
                <a:latin typeface="+mj-lt"/>
                <a:cs typeface="Montserrat"/>
              </a:rPr>
              <a:t>Private/frivillige</a:t>
            </a:r>
            <a:endParaRPr sz="2100" dirty="0" smtClean="0">
              <a:latin typeface="+mj-lt"/>
              <a:cs typeface="Montserrat"/>
            </a:endParaRPr>
          </a:p>
          <a:p>
            <a:endParaRPr lang="nn-NO" dirty="0">
              <a:latin typeface="+mj-lt"/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8874760" y="2826097"/>
            <a:ext cx="2885440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585" indent="-222885">
              <a:lnSpc>
                <a:spcPct val="100000"/>
              </a:lnSpc>
              <a:tabLst>
                <a:tab pos="235585" algn="l"/>
              </a:tabLst>
            </a:pPr>
            <a:r>
              <a:rPr lang="nb-NO" sz="2100" b="1" dirty="0" smtClean="0">
                <a:latin typeface="+mj-lt"/>
                <a:cs typeface="Montserrat"/>
              </a:rPr>
              <a:t>En del</a:t>
            </a:r>
          </a:p>
          <a:p>
            <a:pPr marL="235585" indent="-222885">
              <a:lnSpc>
                <a:spcPct val="100000"/>
              </a:lnSpc>
              <a:tabLst>
                <a:tab pos="235585" algn="l"/>
              </a:tabLst>
            </a:pPr>
            <a:endParaRPr lang="nb-NO" sz="2100" b="1" dirty="0" smtClean="0">
              <a:latin typeface="+mj-lt"/>
              <a:cs typeface="Montserrat"/>
            </a:endParaRPr>
          </a:p>
          <a:p>
            <a:pPr marL="235585" indent="-222885">
              <a:lnSpc>
                <a:spcPct val="100000"/>
              </a:lnSpc>
              <a:tabLst>
                <a:tab pos="235585" algn="l"/>
              </a:tabLst>
            </a:pPr>
            <a:r>
              <a:rPr lang="nb-NO" sz="2100" b="1" dirty="0" smtClean="0">
                <a:latin typeface="+mj-lt"/>
                <a:cs typeface="Montserrat"/>
              </a:rPr>
              <a:t>En del</a:t>
            </a:r>
          </a:p>
          <a:p>
            <a:pPr marL="235585" indent="-222885">
              <a:lnSpc>
                <a:spcPct val="100000"/>
              </a:lnSpc>
              <a:tabLst>
                <a:tab pos="235585" algn="l"/>
              </a:tabLst>
            </a:pPr>
            <a:endParaRPr lang="nb-NO" sz="2100" b="1" dirty="0">
              <a:latin typeface="+mj-lt"/>
              <a:cs typeface="Montserrat"/>
            </a:endParaRPr>
          </a:p>
        </p:txBody>
      </p:sp>
      <p:cxnSp>
        <p:nvCxnSpPr>
          <p:cNvPr id="16" name="Rett linje 15"/>
          <p:cNvCxnSpPr/>
          <p:nvPr/>
        </p:nvCxnSpPr>
        <p:spPr>
          <a:xfrm>
            <a:off x="1549400" y="3969097"/>
            <a:ext cx="830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/>
        </p:nvCxnSpPr>
        <p:spPr>
          <a:xfrm>
            <a:off x="1549400" y="2673697"/>
            <a:ext cx="830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ct val="100000"/>
              </a:lnSpc>
            </a:pPr>
            <a:r>
              <a:rPr spc="-70" dirty="0">
                <a:latin typeface="+mj-lt"/>
              </a:rPr>
              <a:t>EIER- </a:t>
            </a:r>
            <a:r>
              <a:rPr spc="-35" dirty="0">
                <a:latin typeface="+mj-lt"/>
              </a:rPr>
              <a:t>OG</a:t>
            </a:r>
            <a:r>
              <a:rPr spc="-145" dirty="0">
                <a:latin typeface="+mj-lt"/>
              </a:rPr>
              <a:t> </a:t>
            </a:r>
            <a:r>
              <a:rPr spc="-70" dirty="0">
                <a:latin typeface="+mj-lt"/>
              </a:rPr>
              <a:t>DRIFTSMODELL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48765" y="3200400"/>
            <a:ext cx="3886835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83665" algn="l"/>
                <a:tab pos="1840864" algn="l"/>
                <a:tab pos="2298065" algn="l"/>
                <a:tab pos="2755265" algn="l"/>
              </a:tabLst>
            </a:pPr>
            <a:r>
              <a:rPr sz="2100" dirty="0">
                <a:latin typeface="+mj-lt"/>
                <a:cs typeface="Montserrat"/>
              </a:rPr>
              <a:t>•</a:t>
            </a:r>
            <a:r>
              <a:rPr sz="2100" spc="-95" dirty="0">
                <a:latin typeface="+mj-lt"/>
                <a:cs typeface="Montserrat"/>
              </a:rPr>
              <a:t> </a:t>
            </a:r>
            <a:r>
              <a:rPr sz="2400" spc="-35" dirty="0">
                <a:latin typeface="+mj-lt"/>
                <a:cs typeface="Montserrat"/>
              </a:rPr>
              <a:t>Fylke 	 	 	 	 </a:t>
            </a:r>
            <a:endParaRPr sz="2400" dirty="0">
              <a:latin typeface="+mj-lt"/>
              <a:cs typeface="Montserra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298065" algn="l"/>
                <a:tab pos="2755265" algn="l"/>
              </a:tabLst>
            </a:pPr>
            <a:r>
              <a:rPr sz="2400" dirty="0">
                <a:cs typeface="Montserrat"/>
              </a:rPr>
              <a:t>•</a:t>
            </a:r>
            <a:r>
              <a:rPr sz="2400" spc="-100" dirty="0">
                <a:cs typeface="Montserrat"/>
              </a:rPr>
              <a:t> </a:t>
            </a:r>
            <a:r>
              <a:rPr sz="2400" spc="-25" dirty="0">
                <a:cs typeface="Montserrat"/>
              </a:rPr>
              <a:t>Kommuner 	 	 </a:t>
            </a:r>
            <a:endParaRPr sz="2400" dirty="0">
              <a:cs typeface="Montserra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cs typeface="Montserrat"/>
              </a:rPr>
              <a:t>•</a:t>
            </a:r>
            <a:r>
              <a:rPr sz="2400" spc="-65" dirty="0">
                <a:cs typeface="Montserrat"/>
              </a:rPr>
              <a:t> </a:t>
            </a:r>
            <a:r>
              <a:rPr sz="2400" spc="-40" dirty="0">
                <a:cs typeface="Montserrat"/>
              </a:rPr>
              <a:t>Private/frivillige</a:t>
            </a:r>
            <a:r>
              <a:rPr sz="2400" spc="-545" dirty="0">
                <a:cs typeface="Montserrat"/>
              </a:rPr>
              <a:t> </a:t>
            </a:r>
            <a:r>
              <a:rPr lang="nb-NO" sz="2400" dirty="0" smtClean="0">
                <a:cs typeface="Montserrat"/>
              </a:rPr>
              <a:t>/idretten</a:t>
            </a:r>
            <a:endParaRPr sz="2400" dirty="0">
              <a:cs typeface="Montserra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32054" y="8854312"/>
            <a:ext cx="1285059" cy="585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2530" y="8553199"/>
            <a:ext cx="11938000" cy="0"/>
          </a:xfrm>
          <a:custGeom>
            <a:avLst/>
            <a:gdLst/>
            <a:ahLst/>
            <a:cxnLst/>
            <a:rect l="l" t="t" r="r" b="b"/>
            <a:pathLst>
              <a:path w="11938000">
                <a:moveTo>
                  <a:pt x="0" y="0"/>
                </a:moveTo>
                <a:lnTo>
                  <a:pt x="11937873" y="0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6250" y="85531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528550" y="85531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kstSylinder 11"/>
          <p:cNvSpPr txBox="1"/>
          <p:nvPr/>
        </p:nvSpPr>
        <p:spPr>
          <a:xfrm>
            <a:off x="1473200" y="2057400"/>
            <a:ext cx="8229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dirty="0" smtClean="0">
                <a:latin typeface="+mj-lt"/>
                <a:cs typeface="Montserrat-Regular"/>
              </a:rPr>
              <a:t>SKAL UTVIKLES NÅR REGULERINGSARBEIDET ER AVSLUTTET. DET IDEELLE ER ET SPLEISELAG MELLOM:</a:t>
            </a:r>
          </a:p>
          <a:p>
            <a:endParaRPr lang="nn-NO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6726" y="5029200"/>
            <a:ext cx="5172673" cy="3621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636000"/>
            <a:ext cx="13004800" cy="1117600"/>
          </a:xfrm>
          <a:custGeom>
            <a:avLst/>
            <a:gdLst/>
            <a:ahLst/>
            <a:cxnLst/>
            <a:rect l="l" t="t" r="r" b="b"/>
            <a:pathLst>
              <a:path w="13004800" h="1117600">
                <a:moveTo>
                  <a:pt x="0" y="1117600"/>
                </a:moveTo>
                <a:lnTo>
                  <a:pt x="13004800" y="1117600"/>
                </a:lnTo>
                <a:lnTo>
                  <a:pt x="13004800" y="0"/>
                </a:lnTo>
                <a:lnTo>
                  <a:pt x="0" y="0"/>
                </a:lnTo>
                <a:lnTo>
                  <a:pt x="0" y="1117600"/>
                </a:lnTo>
                <a:close/>
              </a:path>
            </a:pathLst>
          </a:custGeom>
          <a:solidFill>
            <a:srgbClr val="9CC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ct val="100000"/>
              </a:lnSpc>
            </a:pPr>
            <a:r>
              <a:rPr spc="-55" dirty="0">
                <a:latin typeface="+mj-lt"/>
              </a:rPr>
              <a:t>MA</a:t>
            </a:r>
            <a:r>
              <a:rPr spc="-80" dirty="0">
                <a:latin typeface="+mj-lt"/>
              </a:rPr>
              <a:t>N</a:t>
            </a:r>
            <a:r>
              <a:rPr spc="-175" dirty="0">
                <a:latin typeface="+mj-lt"/>
              </a:rPr>
              <a:t>D</a:t>
            </a:r>
            <a:r>
              <a:rPr spc="-330" dirty="0">
                <a:latin typeface="+mj-lt"/>
              </a:rPr>
              <a:t>A</a:t>
            </a:r>
            <a:r>
              <a:rPr dirty="0">
                <a:latin typeface="+mj-lt"/>
              </a:rPr>
              <a:t>T</a:t>
            </a:r>
          </a:p>
        </p:txBody>
      </p:sp>
      <p:sp>
        <p:nvSpPr>
          <p:cNvPr id="5" name="object 5"/>
          <p:cNvSpPr/>
          <p:nvPr/>
        </p:nvSpPr>
        <p:spPr>
          <a:xfrm>
            <a:off x="5832054" y="8854312"/>
            <a:ext cx="1285059" cy="585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65300" y="1818636"/>
            <a:ext cx="8086090" cy="27238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25" dirty="0">
                <a:solidFill>
                  <a:srgbClr val="5E423E"/>
                </a:solidFill>
                <a:latin typeface="+mj-lt"/>
                <a:cs typeface="Montserrat"/>
              </a:rPr>
              <a:t>Prosjektgruppe, </a:t>
            </a:r>
            <a:r>
              <a:rPr sz="2500" b="1" spc="-20" dirty="0">
                <a:solidFill>
                  <a:srgbClr val="5E423E"/>
                </a:solidFill>
                <a:latin typeface="+mj-lt"/>
                <a:cs typeface="Montserrat"/>
              </a:rPr>
              <a:t>Fageråsen</a:t>
            </a:r>
            <a:r>
              <a:rPr sz="2500" b="1" dirty="0">
                <a:solidFill>
                  <a:srgbClr val="5E423E"/>
                </a:solidFill>
                <a:latin typeface="+mj-lt"/>
                <a:cs typeface="Montserrat"/>
              </a:rPr>
              <a:t> </a:t>
            </a:r>
            <a:r>
              <a:rPr sz="2500" b="1" spc="-20" dirty="0">
                <a:solidFill>
                  <a:srgbClr val="5E423E"/>
                </a:solidFill>
                <a:latin typeface="+mj-lt"/>
                <a:cs typeface="Montserrat"/>
              </a:rPr>
              <a:t>Hoppsenter</a:t>
            </a:r>
            <a:endParaRPr sz="2500" dirty="0">
              <a:latin typeface="+mj-lt"/>
              <a:cs typeface="Montserrat"/>
            </a:endParaRPr>
          </a:p>
          <a:p>
            <a:pPr>
              <a:lnSpc>
                <a:spcPct val="100000"/>
              </a:lnSpc>
            </a:pPr>
            <a:endParaRPr sz="2500" dirty="0"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 dirty="0">
              <a:cs typeface="Times New Roman"/>
            </a:endParaRPr>
          </a:p>
          <a:p>
            <a:pPr marL="235585" indent="-222885">
              <a:lnSpc>
                <a:spcPct val="100000"/>
              </a:lnSpc>
              <a:buChar char="•"/>
              <a:tabLst>
                <a:tab pos="235585" algn="l"/>
              </a:tabLst>
            </a:pPr>
            <a:r>
              <a:rPr sz="2400" spc="-30" dirty="0">
                <a:cs typeface="Montserrat"/>
              </a:rPr>
              <a:t>Fremskaffe </a:t>
            </a:r>
            <a:r>
              <a:rPr sz="2400" spc="-5" dirty="0">
                <a:cs typeface="Montserrat"/>
              </a:rPr>
              <a:t>en </a:t>
            </a:r>
            <a:r>
              <a:rPr sz="2400" b="1" spc="5" dirty="0">
                <a:cs typeface="Montserrat"/>
              </a:rPr>
              <a:t>LANGSIKTIG </a:t>
            </a:r>
            <a:r>
              <a:rPr sz="2400" spc="-40" dirty="0">
                <a:cs typeface="Montserrat"/>
              </a:rPr>
              <a:t>eier- </a:t>
            </a:r>
            <a:r>
              <a:rPr sz="2400" spc="-10" dirty="0">
                <a:cs typeface="Montserrat"/>
              </a:rPr>
              <a:t>og</a:t>
            </a:r>
            <a:r>
              <a:rPr sz="2400" dirty="0">
                <a:cs typeface="Montserrat"/>
              </a:rPr>
              <a:t> </a:t>
            </a:r>
            <a:r>
              <a:rPr sz="2400" spc="-15" dirty="0">
                <a:cs typeface="Montserrat"/>
              </a:rPr>
              <a:t>driftsstruktur</a:t>
            </a:r>
            <a:endParaRPr sz="2400" dirty="0">
              <a:cs typeface="Montserra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Montserrat"/>
              <a:buChar char="•"/>
            </a:pPr>
            <a:endParaRPr sz="2400" dirty="0">
              <a:cs typeface="Times New Roman"/>
            </a:endParaRPr>
          </a:p>
          <a:p>
            <a:pPr marL="235585" indent="-222885">
              <a:lnSpc>
                <a:spcPct val="100000"/>
              </a:lnSpc>
              <a:buChar char="•"/>
              <a:tabLst>
                <a:tab pos="235585" algn="l"/>
              </a:tabLst>
            </a:pPr>
            <a:r>
              <a:rPr sz="2400" spc="-30" dirty="0">
                <a:cs typeface="Montserrat"/>
              </a:rPr>
              <a:t>Fremskaffe </a:t>
            </a:r>
            <a:r>
              <a:rPr sz="2400" spc="-5" dirty="0">
                <a:cs typeface="Montserrat"/>
              </a:rPr>
              <a:t>en </a:t>
            </a:r>
            <a:r>
              <a:rPr sz="2400" b="1" spc="-20" dirty="0">
                <a:cs typeface="Montserrat"/>
              </a:rPr>
              <a:t>SAMLET</a:t>
            </a:r>
            <a:r>
              <a:rPr sz="2400" b="1" spc="65" dirty="0">
                <a:cs typeface="Montserrat"/>
              </a:rPr>
              <a:t> </a:t>
            </a:r>
            <a:r>
              <a:rPr sz="2400" spc="-20" dirty="0" smtClean="0">
                <a:cs typeface="Montserrat"/>
              </a:rPr>
              <a:t>finansieringsløsning</a:t>
            </a:r>
            <a:endParaRPr lang="nb-NO" sz="2400" spc="-20" dirty="0" smtClean="0">
              <a:cs typeface="Montserrat"/>
            </a:endParaRPr>
          </a:p>
          <a:p>
            <a:pPr marL="235585" indent="-222885">
              <a:lnSpc>
                <a:spcPct val="100000"/>
              </a:lnSpc>
              <a:buChar char="•"/>
              <a:tabLst>
                <a:tab pos="235585" algn="l"/>
              </a:tabLst>
            </a:pPr>
            <a:endParaRPr lang="nb-NO" sz="2500" spc="-20" dirty="0" smtClean="0">
              <a:latin typeface="Montserrat"/>
              <a:cs typeface="Montserra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2530" y="8553199"/>
            <a:ext cx="11938000" cy="0"/>
          </a:xfrm>
          <a:custGeom>
            <a:avLst/>
            <a:gdLst/>
            <a:ahLst/>
            <a:cxnLst/>
            <a:rect l="l" t="t" r="r" b="b"/>
            <a:pathLst>
              <a:path w="11938000">
                <a:moveTo>
                  <a:pt x="0" y="0"/>
                </a:moveTo>
                <a:lnTo>
                  <a:pt x="11937873" y="0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6250" y="85531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528550" y="85531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kstSylinder 9"/>
          <p:cNvSpPr txBox="1"/>
          <p:nvPr/>
        </p:nvSpPr>
        <p:spPr>
          <a:xfrm>
            <a:off x="1701800" y="4844296"/>
            <a:ext cx="60198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300" spc="-20" dirty="0" smtClean="0">
                <a:cs typeface="Montserrat"/>
              </a:rPr>
              <a:t>Først må det avklares om det er mulig å realisere anlegget. Derfor prioriteres nå arbeidet med å få området regulert til formålet.</a:t>
            </a:r>
            <a:endParaRPr sz="2300" dirty="0" smtClean="0">
              <a:cs typeface="Montserrat"/>
            </a:endParaRPr>
          </a:p>
          <a:p>
            <a:endParaRPr lang="nn-NO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636000"/>
            <a:ext cx="13004800" cy="1117600"/>
          </a:xfrm>
          <a:custGeom>
            <a:avLst/>
            <a:gdLst/>
            <a:ahLst/>
            <a:cxnLst/>
            <a:rect l="l" t="t" r="r" b="b"/>
            <a:pathLst>
              <a:path w="13004800" h="1117600">
                <a:moveTo>
                  <a:pt x="0" y="0"/>
                </a:moveTo>
                <a:lnTo>
                  <a:pt x="0" y="1117600"/>
                </a:lnTo>
                <a:lnTo>
                  <a:pt x="13004800" y="1117600"/>
                </a:lnTo>
                <a:lnTo>
                  <a:pt x="1300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CD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6609" y="1013564"/>
            <a:ext cx="113715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ct val="100000"/>
              </a:lnSpc>
            </a:pPr>
            <a:r>
              <a:rPr lang="nb-NO" spc="-75" dirty="0" smtClean="0">
                <a:latin typeface="+mj-lt"/>
              </a:rPr>
              <a:t>VISJON</a:t>
            </a:r>
            <a:endParaRPr sz="2800" dirty="0">
              <a:latin typeface="+mj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3600" y="2535481"/>
            <a:ext cx="8382000" cy="5286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585" indent="-222885">
              <a:buFontTx/>
              <a:buChar char="•"/>
              <a:tabLst>
                <a:tab pos="235585" algn="l"/>
              </a:tabLst>
            </a:pPr>
            <a:r>
              <a:rPr lang="nb-NO" sz="2300" spc="-15" dirty="0" smtClean="0">
                <a:latin typeface="+mj-lt"/>
                <a:cs typeface="Montserrat"/>
              </a:rPr>
              <a:t>Stor idretts- og skipolitisk vilje til etableringen av et helårs hoppanlegg i Fageråsen.</a:t>
            </a:r>
            <a:endParaRPr lang="nb-NO" sz="2300" spc="-20" dirty="0" smtClean="0">
              <a:latin typeface="+mj-lt"/>
              <a:cs typeface="Montserrat"/>
            </a:endParaRPr>
          </a:p>
          <a:p>
            <a:pPr marL="235585" indent="-222885">
              <a:lnSpc>
                <a:spcPct val="100000"/>
              </a:lnSpc>
              <a:buChar char="•"/>
              <a:tabLst>
                <a:tab pos="235585" algn="l"/>
              </a:tabLst>
            </a:pPr>
            <a:endParaRPr lang="nb-NO" sz="2300" spc="-20" dirty="0">
              <a:latin typeface="+mj-lt"/>
              <a:cs typeface="Montserrat"/>
            </a:endParaRPr>
          </a:p>
          <a:p>
            <a:pPr marL="235585" indent="-222885">
              <a:lnSpc>
                <a:spcPct val="100000"/>
              </a:lnSpc>
              <a:buChar char="•"/>
              <a:tabLst>
                <a:tab pos="235585" algn="l"/>
              </a:tabLst>
            </a:pPr>
            <a:r>
              <a:rPr lang="nb-NO" sz="2300" spc="-20" dirty="0" smtClean="0">
                <a:latin typeface="+mj-lt"/>
                <a:cs typeface="Montserrat"/>
              </a:rPr>
              <a:t>Et skikkelig løft for framtidas skiidrett i Rana, Helgeland og Nord-Norge.</a:t>
            </a:r>
            <a:endParaRPr sz="2300" dirty="0" smtClean="0">
              <a:latin typeface="+mj-lt"/>
              <a:cs typeface="Montserra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Montserrat"/>
              <a:buChar char="•"/>
            </a:pPr>
            <a:endParaRPr sz="2300" dirty="0">
              <a:latin typeface="+mj-lt"/>
              <a:cs typeface="Times New Roman"/>
            </a:endParaRPr>
          </a:p>
          <a:p>
            <a:pPr marL="235585" indent="-222885">
              <a:lnSpc>
                <a:spcPct val="100000"/>
              </a:lnSpc>
              <a:buChar char="•"/>
              <a:tabLst>
                <a:tab pos="235585" algn="l"/>
              </a:tabLst>
            </a:pPr>
            <a:r>
              <a:rPr lang="nb-NO" sz="2300" spc="-15" dirty="0" smtClean="0">
                <a:latin typeface="+mj-lt"/>
                <a:cs typeface="Montserrat"/>
              </a:rPr>
              <a:t>Blir anlegget realisert vil det gi Rana mulighet til igjen å arrangere større internasjonale konkurranser. </a:t>
            </a:r>
          </a:p>
          <a:p>
            <a:pPr marL="235585" indent="-222885">
              <a:lnSpc>
                <a:spcPct val="100000"/>
              </a:lnSpc>
              <a:buChar char="•"/>
              <a:tabLst>
                <a:tab pos="235585" algn="l"/>
              </a:tabLst>
            </a:pPr>
            <a:endParaRPr lang="nb-NO" sz="2300" spc="-15" dirty="0">
              <a:latin typeface="+mj-lt"/>
              <a:cs typeface="Montserrat"/>
            </a:endParaRPr>
          </a:p>
          <a:p>
            <a:pPr marL="235585" indent="-222885">
              <a:lnSpc>
                <a:spcPct val="100000"/>
              </a:lnSpc>
              <a:buChar char="•"/>
              <a:tabLst>
                <a:tab pos="235585" algn="l"/>
              </a:tabLst>
            </a:pPr>
            <a:r>
              <a:rPr lang="nb-NO" sz="2300" spc="-15" dirty="0" smtClean="0">
                <a:latin typeface="+mj-lt"/>
                <a:cs typeface="Montserrat"/>
              </a:rPr>
              <a:t>Et viktig element i samfunnsbyggingen av det moderne Mo i Rana. En turistmagnet.</a:t>
            </a:r>
          </a:p>
          <a:p>
            <a:pPr marL="235585" indent="-222885">
              <a:lnSpc>
                <a:spcPct val="100000"/>
              </a:lnSpc>
              <a:buChar char="•"/>
              <a:tabLst>
                <a:tab pos="235585" algn="l"/>
              </a:tabLst>
            </a:pPr>
            <a:endParaRPr lang="nb-NO" sz="2300" spc="-15" dirty="0">
              <a:latin typeface="+mj-lt"/>
              <a:cs typeface="Montserrat"/>
            </a:endParaRPr>
          </a:p>
          <a:p>
            <a:pPr marL="235585" indent="-222885">
              <a:lnSpc>
                <a:spcPct val="100000"/>
              </a:lnSpc>
              <a:buChar char="•"/>
              <a:tabLst>
                <a:tab pos="235585" algn="l"/>
              </a:tabLst>
            </a:pPr>
            <a:r>
              <a:rPr lang="nb-NO" sz="2300" spc="-15" dirty="0" smtClean="0">
                <a:latin typeface="+mj-lt"/>
                <a:cs typeface="Montserrat"/>
              </a:rPr>
              <a:t>Potensiale for utvikling av idretts- og toppidrettslinje ved PGV. Kortreist talentutvikling</a:t>
            </a:r>
            <a:endParaRPr sz="2300" dirty="0" smtClean="0">
              <a:latin typeface="+mj-lt"/>
              <a:cs typeface="Montserrat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15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2530" y="8553199"/>
            <a:ext cx="11938000" cy="0"/>
          </a:xfrm>
          <a:custGeom>
            <a:avLst/>
            <a:gdLst/>
            <a:ahLst/>
            <a:cxnLst/>
            <a:rect l="l" t="t" r="r" b="b"/>
            <a:pathLst>
              <a:path w="11938000">
                <a:moveTo>
                  <a:pt x="0" y="0"/>
                </a:moveTo>
                <a:lnTo>
                  <a:pt x="11937873" y="0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6250" y="85531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528550" y="85531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32054" y="8854312"/>
            <a:ext cx="1285059" cy="585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kstSylinder 9"/>
          <p:cNvSpPr txBox="1"/>
          <p:nvPr/>
        </p:nvSpPr>
        <p:spPr>
          <a:xfrm>
            <a:off x="863600" y="17526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200" dirty="0" smtClean="0">
                <a:latin typeface="+mj-lt"/>
                <a:cs typeface="Montserrat-Regular"/>
              </a:rPr>
              <a:t>DEN NORD-NORSKE HOPPSPORTENS VUGGE SKAL GJENOPPSTÅ I RANA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4354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2530" y="8553199"/>
            <a:ext cx="11938000" cy="0"/>
          </a:xfrm>
          <a:custGeom>
            <a:avLst/>
            <a:gdLst/>
            <a:ahLst/>
            <a:cxnLst/>
            <a:rect l="l" t="t" r="r" b="b"/>
            <a:pathLst>
              <a:path w="11938000">
                <a:moveTo>
                  <a:pt x="0" y="0"/>
                </a:moveTo>
                <a:lnTo>
                  <a:pt x="11937873" y="0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6250" y="85531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528550" y="85531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"/>
            <a:ext cx="13004800" cy="8696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8636000"/>
            <a:ext cx="13004800" cy="1117600"/>
          </a:xfrm>
          <a:custGeom>
            <a:avLst/>
            <a:gdLst/>
            <a:ahLst/>
            <a:cxnLst/>
            <a:rect l="l" t="t" r="r" b="b"/>
            <a:pathLst>
              <a:path w="13004800" h="1117600">
                <a:moveTo>
                  <a:pt x="0" y="1117600"/>
                </a:moveTo>
                <a:lnTo>
                  <a:pt x="13004800" y="1117600"/>
                </a:lnTo>
                <a:lnTo>
                  <a:pt x="13004800" y="0"/>
                </a:lnTo>
                <a:lnTo>
                  <a:pt x="0" y="0"/>
                </a:lnTo>
                <a:lnTo>
                  <a:pt x="0" y="1117600"/>
                </a:lnTo>
                <a:close/>
              </a:path>
            </a:pathLst>
          </a:custGeom>
          <a:solidFill>
            <a:srgbClr val="9CC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71592" y="8823700"/>
            <a:ext cx="1638603" cy="7297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51025" y="2286000"/>
            <a:ext cx="945197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nb-NO" spc="-75" dirty="0" smtClean="0">
                <a:solidFill>
                  <a:srgbClr val="FFFFFF"/>
                </a:solidFill>
                <a:latin typeface="+mj-lt"/>
                <a:cs typeface="Montserrat-Bold"/>
              </a:rPr>
              <a:t>LOKAL, REGIONAL OG NORD-NORSK </a:t>
            </a:r>
            <a:r>
              <a:rPr spc="-75" dirty="0" smtClean="0">
                <a:solidFill>
                  <a:srgbClr val="FFFFFF"/>
                </a:solidFill>
                <a:latin typeface="+mj-lt"/>
                <a:cs typeface="Montserrat-Bold"/>
              </a:rPr>
              <a:t>HOPPSPORT</a:t>
            </a:r>
            <a:r>
              <a:rPr lang="nb-NO" spc="-75" dirty="0" smtClean="0">
                <a:solidFill>
                  <a:srgbClr val="FFFFFF"/>
                </a:solidFill>
                <a:latin typeface="+mj-lt"/>
                <a:cs typeface="Montserrat-Bold"/>
              </a:rPr>
              <a:t>S</a:t>
            </a:r>
            <a:r>
              <a:rPr spc="-75" dirty="0" smtClean="0">
                <a:solidFill>
                  <a:srgbClr val="FFFFFF"/>
                </a:solidFill>
                <a:latin typeface="+mj-lt"/>
                <a:cs typeface="Montserrat-Bold"/>
              </a:rPr>
              <a:t> </a:t>
            </a:r>
            <a:r>
              <a:rPr spc="-65" dirty="0" smtClean="0">
                <a:solidFill>
                  <a:srgbClr val="FFFFFF"/>
                </a:solidFill>
                <a:latin typeface="+mj-lt"/>
                <a:cs typeface="Montserrat-Bold"/>
              </a:rPr>
              <a:t>MULIGHET </a:t>
            </a:r>
            <a:r>
              <a:rPr spc="-35" dirty="0">
                <a:solidFill>
                  <a:srgbClr val="FFFFFF"/>
                </a:solidFill>
                <a:latin typeface="+mj-lt"/>
                <a:cs typeface="Montserrat-Bold"/>
              </a:rPr>
              <a:t>OG</a:t>
            </a:r>
            <a:r>
              <a:rPr spc="-130" dirty="0">
                <a:solidFill>
                  <a:srgbClr val="FFFFFF"/>
                </a:solidFill>
                <a:latin typeface="+mj-lt"/>
                <a:cs typeface="Montserrat-Bold"/>
              </a:rPr>
              <a:t> </a:t>
            </a:r>
            <a:r>
              <a:rPr spc="-65" dirty="0">
                <a:solidFill>
                  <a:srgbClr val="FFFFFF"/>
                </a:solidFill>
                <a:latin typeface="+mj-lt"/>
                <a:cs typeface="Montserrat-Bold"/>
              </a:rPr>
              <a:t>FRAMTID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636000"/>
            <a:ext cx="13004800" cy="1117600"/>
          </a:xfrm>
          <a:custGeom>
            <a:avLst/>
            <a:gdLst/>
            <a:ahLst/>
            <a:cxnLst/>
            <a:rect l="l" t="t" r="r" b="b"/>
            <a:pathLst>
              <a:path w="13004800" h="1117600">
                <a:moveTo>
                  <a:pt x="0" y="1117600"/>
                </a:moveTo>
                <a:lnTo>
                  <a:pt x="13004800" y="1117600"/>
                </a:lnTo>
                <a:lnTo>
                  <a:pt x="13004800" y="0"/>
                </a:lnTo>
                <a:lnTo>
                  <a:pt x="0" y="0"/>
                </a:lnTo>
                <a:lnTo>
                  <a:pt x="0" y="1117600"/>
                </a:lnTo>
                <a:close/>
              </a:path>
            </a:pathLst>
          </a:custGeom>
          <a:solidFill>
            <a:srgbClr val="9CC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9000" y="1752600"/>
            <a:ext cx="10505928" cy="6010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ct val="100000"/>
              </a:lnSpc>
            </a:pPr>
            <a:r>
              <a:rPr sz="3300" spc="-10" dirty="0" smtClean="0">
                <a:latin typeface="+mj-lt"/>
              </a:rPr>
              <a:t>4</a:t>
            </a:r>
            <a:r>
              <a:rPr lang="nb-NO" sz="3300" spc="-10" dirty="0" smtClean="0">
                <a:latin typeface="+mj-lt"/>
              </a:rPr>
              <a:t> </a:t>
            </a:r>
            <a:r>
              <a:rPr sz="3300" spc="-10" dirty="0" smtClean="0">
                <a:latin typeface="+mj-lt"/>
              </a:rPr>
              <a:t>–</a:t>
            </a:r>
            <a:r>
              <a:rPr lang="nb-NO" sz="3300" spc="-10" dirty="0" smtClean="0">
                <a:latin typeface="+mj-lt"/>
              </a:rPr>
              <a:t> </a:t>
            </a:r>
            <a:r>
              <a:rPr sz="3300" spc="-10" dirty="0" smtClean="0">
                <a:latin typeface="+mj-lt"/>
              </a:rPr>
              <a:t>5 </a:t>
            </a:r>
            <a:r>
              <a:rPr sz="2900" spc="-15" dirty="0">
                <a:latin typeface="+mj-lt"/>
              </a:rPr>
              <a:t>stk </a:t>
            </a:r>
            <a:r>
              <a:rPr spc="-40" dirty="0">
                <a:latin typeface="+mj-lt"/>
              </a:rPr>
              <a:t>HELÅRS </a:t>
            </a:r>
            <a:r>
              <a:rPr spc="-70" dirty="0">
                <a:latin typeface="+mj-lt"/>
              </a:rPr>
              <a:t>HOPPBAKKER </a:t>
            </a:r>
            <a:r>
              <a:rPr spc="-85" dirty="0">
                <a:latin typeface="+mj-lt"/>
              </a:rPr>
              <a:t>MIDT </a:t>
            </a:r>
            <a:r>
              <a:rPr dirty="0">
                <a:latin typeface="+mj-lt"/>
              </a:rPr>
              <a:t>I </a:t>
            </a:r>
            <a:r>
              <a:rPr spc="-35" dirty="0">
                <a:latin typeface="+mj-lt"/>
              </a:rPr>
              <a:t>MO </a:t>
            </a:r>
            <a:r>
              <a:rPr dirty="0">
                <a:latin typeface="+mj-lt"/>
              </a:rPr>
              <a:t>I</a:t>
            </a:r>
            <a:r>
              <a:rPr spc="-160" dirty="0">
                <a:latin typeface="+mj-lt"/>
              </a:rPr>
              <a:t> </a:t>
            </a:r>
            <a:r>
              <a:rPr spc="-15" dirty="0">
                <a:latin typeface="+mj-lt"/>
              </a:rPr>
              <a:t>RANA</a:t>
            </a:r>
            <a:endParaRPr sz="2900" dirty="0">
              <a:latin typeface="+mj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32054" y="8854312"/>
            <a:ext cx="1285059" cy="585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2530" y="8553199"/>
            <a:ext cx="11938000" cy="0"/>
          </a:xfrm>
          <a:custGeom>
            <a:avLst/>
            <a:gdLst/>
            <a:ahLst/>
            <a:cxnLst/>
            <a:rect l="l" t="t" r="r" b="b"/>
            <a:pathLst>
              <a:path w="11938000">
                <a:moveTo>
                  <a:pt x="0" y="0"/>
                </a:moveTo>
                <a:lnTo>
                  <a:pt x="11937873" y="0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6250" y="85531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528550" y="85531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636000"/>
            <a:ext cx="13004800" cy="1117600"/>
          </a:xfrm>
          <a:custGeom>
            <a:avLst/>
            <a:gdLst/>
            <a:ahLst/>
            <a:cxnLst/>
            <a:rect l="l" t="t" r="r" b="b"/>
            <a:pathLst>
              <a:path w="13004800" h="1117600">
                <a:moveTo>
                  <a:pt x="0" y="0"/>
                </a:moveTo>
                <a:lnTo>
                  <a:pt x="0" y="1117600"/>
                </a:lnTo>
                <a:lnTo>
                  <a:pt x="13004800" y="1117600"/>
                </a:lnTo>
                <a:lnTo>
                  <a:pt x="1300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CD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ct val="100000"/>
              </a:lnSpc>
            </a:pPr>
            <a:r>
              <a:rPr spc="-70" dirty="0">
                <a:latin typeface="+mj-lt"/>
              </a:rPr>
              <a:t>FAGERÅSEN</a:t>
            </a:r>
            <a:r>
              <a:rPr spc="-170" dirty="0">
                <a:latin typeface="+mj-lt"/>
              </a:rPr>
              <a:t> </a:t>
            </a:r>
            <a:r>
              <a:rPr spc="-80" dirty="0">
                <a:latin typeface="+mj-lt"/>
              </a:rPr>
              <a:t>HOPPSENTER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0" y="1735335"/>
            <a:ext cx="12468225" cy="6300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8625" indent="-457200">
              <a:lnSpc>
                <a:spcPct val="100000"/>
              </a:lnSpc>
              <a:buFont typeface="Montserrat"/>
              <a:buChar char="•"/>
              <a:tabLst>
                <a:tab pos="1464310" algn="l"/>
              </a:tabLst>
            </a:pPr>
            <a:r>
              <a:rPr spc="-10" dirty="0">
                <a:solidFill>
                  <a:srgbClr val="000000"/>
                </a:solidFill>
                <a:latin typeface="+mj-lt"/>
                <a:cs typeface="Montserrat-Regular"/>
              </a:rPr>
              <a:t>NORD-NORGES </a:t>
            </a:r>
            <a:r>
              <a:rPr spc="-25" dirty="0">
                <a:solidFill>
                  <a:srgbClr val="000000"/>
                </a:solidFill>
                <a:latin typeface="+mj-lt"/>
                <a:cs typeface="Montserrat-Regular"/>
              </a:rPr>
              <a:t>FØRSTE</a:t>
            </a:r>
            <a:r>
              <a:rPr spc="-20" dirty="0" smtClean="0">
                <a:solidFill>
                  <a:srgbClr val="000000"/>
                </a:solidFill>
                <a:latin typeface="+mj-lt"/>
                <a:cs typeface="Montserrat-Regular"/>
              </a:rPr>
              <a:t> </a:t>
            </a:r>
            <a:r>
              <a:rPr lang="nb-NO" sz="2500" spc="-55" dirty="0" smtClean="0">
                <a:solidFill>
                  <a:srgbClr val="000000"/>
                </a:solidFill>
                <a:latin typeface="+mj-lt"/>
                <a:cs typeface="Montserrat-Regular"/>
              </a:rPr>
              <a:t>K-90 BAKKE</a:t>
            </a:r>
            <a:endParaRPr sz="2500" spc="-55" dirty="0" smtClean="0">
              <a:solidFill>
                <a:srgbClr val="000000"/>
              </a:solidFill>
              <a:latin typeface="+mj-lt"/>
              <a:cs typeface="Montserrat-Regular"/>
            </a:endParaRPr>
          </a:p>
          <a:p>
            <a:pPr marL="1698625">
              <a:lnSpc>
                <a:spcPct val="100000"/>
              </a:lnSpc>
              <a:spcBef>
                <a:spcPts val="400"/>
              </a:spcBef>
            </a:pPr>
            <a:r>
              <a:rPr b="0" spc="-15" dirty="0">
                <a:solidFill>
                  <a:srgbClr val="000000"/>
                </a:solidFill>
                <a:latin typeface="+mj-lt"/>
                <a:cs typeface="Montserrat-Regular"/>
              </a:rPr>
              <a:t>Etablert</a:t>
            </a:r>
            <a:r>
              <a:rPr b="0" spc="-15" dirty="0" smtClean="0">
                <a:solidFill>
                  <a:srgbClr val="000000"/>
                </a:solidFill>
                <a:latin typeface="+mj-lt"/>
                <a:cs typeface="Montserrat-Regular"/>
              </a:rPr>
              <a:t> 195</a:t>
            </a:r>
            <a:r>
              <a:rPr lang="nb-NO" b="0" spc="-15" dirty="0" smtClean="0">
                <a:solidFill>
                  <a:srgbClr val="000000"/>
                </a:solidFill>
                <a:latin typeface="+mj-lt"/>
                <a:cs typeface="Montserrat-Regular"/>
              </a:rPr>
              <a:t>6.</a:t>
            </a:r>
            <a:endParaRPr b="0" spc="-15" dirty="0" smtClean="0">
              <a:solidFill>
                <a:srgbClr val="000000"/>
              </a:solidFill>
              <a:latin typeface="+mj-lt"/>
              <a:cs typeface="Montserrat-Regular"/>
            </a:endParaRPr>
          </a:p>
          <a:p>
            <a:pPr marL="1698625" marR="6254750" indent="-457200">
              <a:lnSpc>
                <a:spcPct val="113300"/>
              </a:lnSpc>
              <a:spcBef>
                <a:spcPts val="1500"/>
              </a:spcBef>
              <a:buChar char="•"/>
              <a:tabLst>
                <a:tab pos="1464310" algn="l"/>
              </a:tabLst>
            </a:pPr>
            <a:r>
              <a:rPr b="0" spc="-20" dirty="0">
                <a:solidFill>
                  <a:srgbClr val="000000"/>
                </a:solidFill>
                <a:latin typeface="+mj-lt"/>
                <a:cs typeface="Montserrat-Regular"/>
              </a:rPr>
              <a:t>Nord-Norges eneste </a:t>
            </a:r>
            <a:r>
              <a:rPr b="0" spc="5" dirty="0" smtClean="0">
                <a:solidFill>
                  <a:srgbClr val="000000"/>
                </a:solidFill>
                <a:latin typeface="+mj-lt"/>
                <a:cs typeface="Montserrat-Regular"/>
              </a:rPr>
              <a:t>gjen</a:t>
            </a:r>
            <a:r>
              <a:rPr b="0" spc="-20" dirty="0" smtClean="0">
                <a:solidFill>
                  <a:srgbClr val="000000"/>
                </a:solidFill>
                <a:latin typeface="+mj-lt"/>
                <a:cs typeface="Montserrat-Regular"/>
              </a:rPr>
              <a:t>værende </a:t>
            </a:r>
            <a:r>
              <a:rPr b="0" spc="-25" dirty="0">
                <a:solidFill>
                  <a:srgbClr val="000000"/>
                </a:solidFill>
                <a:latin typeface="+mj-lt"/>
                <a:cs typeface="Montserrat-Regular"/>
              </a:rPr>
              <a:t>operative</a:t>
            </a:r>
            <a:r>
              <a:rPr b="0" spc="-15" dirty="0">
                <a:solidFill>
                  <a:srgbClr val="000000"/>
                </a:solidFill>
                <a:latin typeface="+mj-lt"/>
                <a:cs typeface="Montserrat-Regular"/>
              </a:rPr>
              <a:t> </a:t>
            </a:r>
            <a:r>
              <a:rPr b="0" spc="-60" dirty="0">
                <a:solidFill>
                  <a:srgbClr val="000000"/>
                </a:solidFill>
                <a:latin typeface="+mj-lt"/>
                <a:cs typeface="Montserrat-Regular"/>
              </a:rPr>
              <a:t>K-</a:t>
            </a:r>
            <a:r>
              <a:rPr b="0" spc="-60" dirty="0" smtClean="0">
                <a:solidFill>
                  <a:srgbClr val="000000"/>
                </a:solidFill>
                <a:latin typeface="+mj-lt"/>
                <a:cs typeface="Montserrat-Regular"/>
              </a:rPr>
              <a:t>90</a:t>
            </a:r>
            <a:r>
              <a:rPr lang="nb-NO" b="0" spc="-60" dirty="0" smtClean="0">
                <a:solidFill>
                  <a:srgbClr val="000000"/>
                </a:solidFill>
                <a:latin typeface="+mj-lt"/>
                <a:cs typeface="Montserrat-Regular"/>
              </a:rPr>
              <a:t> bakke</a:t>
            </a:r>
            <a:endParaRPr b="0" spc="-60" dirty="0" smtClean="0">
              <a:solidFill>
                <a:srgbClr val="000000"/>
              </a:solidFill>
              <a:latin typeface="+mj-lt"/>
              <a:cs typeface="Montserrat-Regular"/>
            </a:endParaRPr>
          </a:p>
          <a:p>
            <a:pPr marL="1698625" marR="6316980" indent="-457200">
              <a:lnSpc>
                <a:spcPct val="113300"/>
              </a:lnSpc>
              <a:spcBef>
                <a:spcPts val="1500"/>
              </a:spcBef>
              <a:buChar char="•"/>
              <a:tabLst>
                <a:tab pos="1464310" algn="l"/>
              </a:tabLst>
            </a:pPr>
            <a:r>
              <a:rPr b="0" spc="-10" dirty="0">
                <a:solidFill>
                  <a:srgbClr val="000000"/>
                </a:solidFill>
                <a:latin typeface="+mj-lt"/>
                <a:cs typeface="Montserrat-Regular"/>
              </a:rPr>
              <a:t>Arena </a:t>
            </a:r>
            <a:r>
              <a:rPr b="0" spc="-25" dirty="0">
                <a:solidFill>
                  <a:srgbClr val="000000"/>
                </a:solidFill>
                <a:latin typeface="+mj-lt"/>
                <a:cs typeface="Montserrat-Regular"/>
              </a:rPr>
              <a:t>for </a:t>
            </a:r>
            <a:r>
              <a:rPr b="0" spc="-10" dirty="0">
                <a:solidFill>
                  <a:srgbClr val="000000"/>
                </a:solidFill>
                <a:latin typeface="+mj-lt"/>
                <a:cs typeface="Montserrat-Regular"/>
              </a:rPr>
              <a:t>NM, </a:t>
            </a:r>
            <a:r>
              <a:rPr b="0" spc="-30" dirty="0">
                <a:solidFill>
                  <a:srgbClr val="000000"/>
                </a:solidFill>
                <a:latin typeface="+mj-lt"/>
                <a:cs typeface="Montserrat-Regular"/>
              </a:rPr>
              <a:t>World-</a:t>
            </a:r>
            <a:r>
              <a:rPr b="0" spc="-30" dirty="0" smtClean="0">
                <a:solidFill>
                  <a:srgbClr val="000000"/>
                </a:solidFill>
                <a:latin typeface="+mj-lt"/>
                <a:cs typeface="Montserrat-Regular"/>
              </a:rPr>
              <a:t>Cup</a:t>
            </a:r>
            <a:r>
              <a:rPr lang="nb-NO" b="0" spc="-30" dirty="0" smtClean="0">
                <a:solidFill>
                  <a:srgbClr val="000000"/>
                </a:solidFill>
                <a:latin typeface="+mj-lt"/>
                <a:cs typeface="Montserrat-Regular"/>
              </a:rPr>
              <a:t>,  </a:t>
            </a:r>
            <a:r>
              <a:rPr b="0" spc="-25" dirty="0" smtClean="0">
                <a:solidFill>
                  <a:srgbClr val="000000"/>
                </a:solidFill>
                <a:latin typeface="+mj-lt"/>
                <a:cs typeface="Montserrat-Regular"/>
              </a:rPr>
              <a:t>Norgescup</a:t>
            </a:r>
            <a:r>
              <a:rPr b="0" spc="-45" dirty="0" smtClean="0">
                <a:solidFill>
                  <a:srgbClr val="000000"/>
                </a:solidFill>
                <a:latin typeface="+mj-lt"/>
                <a:cs typeface="Montserrat-Regular"/>
              </a:rPr>
              <a:t> </a:t>
            </a:r>
            <a:r>
              <a:rPr b="0" spc="-10" dirty="0">
                <a:solidFill>
                  <a:srgbClr val="000000"/>
                </a:solidFill>
                <a:latin typeface="+mj-lt"/>
                <a:cs typeface="Montserrat-Regular"/>
              </a:rPr>
              <a:t>m.m.</a:t>
            </a:r>
            <a:endParaRPr b="0" spc="-10" dirty="0" smtClean="0">
              <a:solidFill>
                <a:srgbClr val="000000"/>
              </a:solidFill>
              <a:latin typeface="+mj-lt"/>
              <a:cs typeface="Montserrat-Regular"/>
            </a:endParaRPr>
          </a:p>
          <a:p>
            <a:pPr marL="1464310" indent="-222885">
              <a:lnSpc>
                <a:spcPct val="100000"/>
              </a:lnSpc>
              <a:spcBef>
                <a:spcPts val="1900"/>
              </a:spcBef>
              <a:buChar char="•"/>
              <a:tabLst>
                <a:tab pos="1464310" algn="l"/>
              </a:tabLst>
            </a:pPr>
            <a:r>
              <a:rPr lang="nb-NO" b="0" spc="-5" dirty="0" smtClean="0">
                <a:solidFill>
                  <a:srgbClr val="000000"/>
                </a:solidFill>
                <a:latin typeface="+mj-lt"/>
                <a:cs typeface="Montserrat-Regular"/>
              </a:rPr>
              <a:t>   </a:t>
            </a:r>
            <a:r>
              <a:rPr b="0" spc="-5" dirty="0" smtClean="0">
                <a:solidFill>
                  <a:srgbClr val="000000"/>
                </a:solidFill>
                <a:latin typeface="+mj-lt"/>
                <a:cs typeface="Montserrat-Regular"/>
              </a:rPr>
              <a:t>Gode </a:t>
            </a:r>
            <a:r>
              <a:rPr b="0" spc="-25" dirty="0">
                <a:solidFill>
                  <a:srgbClr val="000000"/>
                </a:solidFill>
                <a:latin typeface="+mj-lt"/>
                <a:cs typeface="Montserrat-Regular"/>
              </a:rPr>
              <a:t>klimatiske</a:t>
            </a:r>
            <a:r>
              <a:rPr b="0" spc="-80" dirty="0">
                <a:solidFill>
                  <a:srgbClr val="000000"/>
                </a:solidFill>
                <a:latin typeface="+mj-lt"/>
                <a:cs typeface="Montserrat-Regular"/>
              </a:rPr>
              <a:t> </a:t>
            </a:r>
            <a:r>
              <a:rPr b="0" spc="-10" dirty="0" smtClean="0">
                <a:solidFill>
                  <a:srgbClr val="000000"/>
                </a:solidFill>
                <a:latin typeface="+mj-lt"/>
                <a:cs typeface="Montserrat-Regular"/>
              </a:rPr>
              <a:t>og</a:t>
            </a:r>
            <a:r>
              <a:rPr lang="nb-NO" b="0" spc="-10" dirty="0" smtClean="0">
                <a:solidFill>
                  <a:srgbClr val="000000"/>
                </a:solidFill>
                <a:latin typeface="+mj-lt"/>
                <a:cs typeface="Montserrat-Regular"/>
              </a:rPr>
              <a:t> </a:t>
            </a:r>
            <a:r>
              <a:rPr b="0" spc="-30" dirty="0" smtClean="0">
                <a:solidFill>
                  <a:srgbClr val="000000"/>
                </a:solidFill>
                <a:latin typeface="+mj-lt"/>
                <a:cs typeface="Montserrat-Regular"/>
              </a:rPr>
              <a:t>topografiske</a:t>
            </a:r>
            <a:r>
              <a:rPr lang="nb-NO" b="0" spc="-30" dirty="0" smtClean="0">
                <a:solidFill>
                  <a:srgbClr val="000000"/>
                </a:solidFill>
                <a:latin typeface="+mj-lt"/>
                <a:cs typeface="Montserrat-Regular"/>
              </a:rPr>
              <a:t> </a:t>
            </a:r>
            <a:r>
              <a:rPr b="0" spc="-30" dirty="0" smtClean="0">
                <a:solidFill>
                  <a:srgbClr val="000000"/>
                </a:solidFill>
                <a:latin typeface="+mj-lt"/>
                <a:cs typeface="Montserrat-Regular"/>
              </a:rPr>
              <a:t>forhold</a:t>
            </a:r>
            <a:r>
              <a:rPr lang="nb-NO" b="0" spc="-30" dirty="0" smtClean="0">
                <a:solidFill>
                  <a:srgbClr val="000000"/>
                </a:solidFill>
                <a:latin typeface="+mj-lt"/>
                <a:cs typeface="Montserrat-Regular"/>
              </a:rPr>
              <a:t>.</a:t>
            </a:r>
            <a:endParaRPr b="0" spc="-30" dirty="0" smtClean="0">
              <a:solidFill>
                <a:srgbClr val="000000"/>
              </a:solidFill>
              <a:latin typeface="+mj-lt"/>
              <a:cs typeface="Montserrat-Regular"/>
            </a:endParaRPr>
          </a:p>
          <a:p>
            <a:pPr marL="1464310" indent="-222885">
              <a:lnSpc>
                <a:spcPct val="100000"/>
              </a:lnSpc>
              <a:spcBef>
                <a:spcPts val="1900"/>
              </a:spcBef>
              <a:buFont typeface="Montserrat"/>
              <a:buChar char="•"/>
              <a:tabLst>
                <a:tab pos="1464310" algn="l"/>
              </a:tabLst>
            </a:pPr>
            <a:r>
              <a:rPr lang="nb-NO" spc="-5" dirty="0" smtClean="0">
                <a:solidFill>
                  <a:srgbClr val="000000"/>
                </a:solidFill>
                <a:latin typeface="+mj-lt"/>
                <a:cs typeface="Montserrat-Regular"/>
              </a:rPr>
              <a:t>   </a:t>
            </a:r>
            <a:r>
              <a:rPr spc="-5" dirty="0" smtClean="0">
                <a:solidFill>
                  <a:srgbClr val="000000"/>
                </a:solidFill>
                <a:latin typeface="+mj-lt"/>
                <a:cs typeface="Montserrat-Regular"/>
              </a:rPr>
              <a:t>TRADISJONER</a:t>
            </a:r>
            <a:r>
              <a:rPr spc="-5" dirty="0">
                <a:solidFill>
                  <a:srgbClr val="000000"/>
                </a:solidFill>
                <a:latin typeface="+mj-lt"/>
                <a:cs typeface="Montserrat-Regular"/>
              </a:rPr>
              <a:t>. </a:t>
            </a:r>
            <a:r>
              <a:rPr b="0" spc="-35" dirty="0">
                <a:solidFill>
                  <a:srgbClr val="000000"/>
                </a:solidFill>
                <a:latin typeface="+mj-lt"/>
                <a:cs typeface="Montserrat-Regular"/>
              </a:rPr>
              <a:t>Fageråsen </a:t>
            </a:r>
            <a:r>
              <a:rPr b="0" dirty="0">
                <a:solidFill>
                  <a:srgbClr val="000000"/>
                </a:solidFill>
                <a:latin typeface="+mj-lt"/>
                <a:cs typeface="Montserrat-Regular"/>
              </a:rPr>
              <a:t>– </a:t>
            </a:r>
            <a:r>
              <a:rPr b="0" spc="-10" dirty="0">
                <a:solidFill>
                  <a:srgbClr val="000000"/>
                </a:solidFill>
                <a:latin typeface="+mj-lt"/>
                <a:cs typeface="Montserrat-Regular"/>
              </a:rPr>
              <a:t>en </a:t>
            </a:r>
            <a:r>
              <a:rPr b="0" spc="-40" dirty="0">
                <a:solidFill>
                  <a:srgbClr val="000000"/>
                </a:solidFill>
                <a:latin typeface="+mj-lt"/>
                <a:cs typeface="Montserrat-Regular"/>
              </a:rPr>
              <a:t>instutusjon </a:t>
            </a:r>
            <a:r>
              <a:rPr b="0" spc="-15" dirty="0">
                <a:solidFill>
                  <a:srgbClr val="000000"/>
                </a:solidFill>
                <a:latin typeface="+mj-lt"/>
                <a:cs typeface="Montserrat-Regular"/>
              </a:rPr>
              <a:t>i </a:t>
            </a:r>
            <a:r>
              <a:rPr b="0" spc="-30" dirty="0">
                <a:solidFill>
                  <a:srgbClr val="000000"/>
                </a:solidFill>
                <a:latin typeface="+mj-lt"/>
                <a:cs typeface="Montserrat-Regular"/>
              </a:rPr>
              <a:t>nord-norsk</a:t>
            </a:r>
            <a:r>
              <a:rPr b="0" spc="30" dirty="0">
                <a:solidFill>
                  <a:srgbClr val="000000"/>
                </a:solidFill>
                <a:latin typeface="+mj-lt"/>
                <a:cs typeface="Montserrat-Regular"/>
              </a:rPr>
              <a:t> </a:t>
            </a:r>
            <a:r>
              <a:rPr b="0" spc="-25" dirty="0" smtClean="0">
                <a:solidFill>
                  <a:srgbClr val="000000"/>
                </a:solidFill>
                <a:latin typeface="+mj-lt"/>
                <a:cs typeface="Montserrat-Regular"/>
              </a:rPr>
              <a:t>hoppsport</a:t>
            </a:r>
            <a:r>
              <a:rPr lang="nb-NO" b="0" spc="-25" dirty="0" smtClean="0">
                <a:solidFill>
                  <a:srgbClr val="000000"/>
                </a:solidFill>
                <a:latin typeface="+mj-lt"/>
                <a:cs typeface="Montserrat-Regular"/>
              </a:rPr>
              <a:t>.</a:t>
            </a:r>
            <a:endParaRPr b="0" spc="-25" dirty="0">
              <a:solidFill>
                <a:srgbClr val="000000"/>
              </a:solidFill>
              <a:latin typeface="+mj-lt"/>
              <a:cs typeface="Montserrat-Regular"/>
            </a:endParaRPr>
          </a:p>
          <a:p>
            <a:pPr marL="1698625" marR="701675" indent="-457200">
              <a:lnSpc>
                <a:spcPct val="113300"/>
              </a:lnSpc>
              <a:spcBef>
                <a:spcPts val="1500"/>
              </a:spcBef>
            </a:pPr>
            <a:r>
              <a:rPr b="0" dirty="0">
                <a:solidFill>
                  <a:srgbClr val="000000"/>
                </a:solidFill>
                <a:latin typeface="+mj-lt"/>
                <a:cs typeface="Montserrat-Regular"/>
              </a:rPr>
              <a:t>•</a:t>
            </a:r>
            <a:r>
              <a:rPr b="0" dirty="0" smtClean="0">
                <a:solidFill>
                  <a:srgbClr val="000000"/>
                </a:solidFill>
                <a:latin typeface="+mj-lt"/>
                <a:cs typeface="Montserrat-Regular"/>
              </a:rPr>
              <a:t> </a:t>
            </a:r>
            <a:r>
              <a:rPr lang="nb-NO" b="0" dirty="0" smtClean="0">
                <a:solidFill>
                  <a:srgbClr val="000000"/>
                </a:solidFill>
                <a:latin typeface="+mj-lt"/>
                <a:cs typeface="Montserrat-Regular"/>
              </a:rPr>
              <a:t>   </a:t>
            </a:r>
            <a:r>
              <a:rPr b="0" spc="-15" dirty="0" smtClean="0">
                <a:solidFill>
                  <a:srgbClr val="000000"/>
                </a:solidFill>
                <a:latin typeface="+mj-lt"/>
                <a:cs typeface="Montserrat-Regular"/>
              </a:rPr>
              <a:t>Hjemmearena </a:t>
            </a:r>
            <a:r>
              <a:rPr b="0" spc="-25" dirty="0">
                <a:solidFill>
                  <a:srgbClr val="000000"/>
                </a:solidFill>
                <a:latin typeface="+mj-lt"/>
                <a:cs typeface="Montserrat-Regular"/>
              </a:rPr>
              <a:t>for </a:t>
            </a:r>
            <a:r>
              <a:rPr b="0" spc="-15" dirty="0">
                <a:solidFill>
                  <a:srgbClr val="000000"/>
                </a:solidFill>
                <a:latin typeface="+mj-lt"/>
                <a:cs typeface="Montserrat-Regular"/>
              </a:rPr>
              <a:t>flere </a:t>
            </a:r>
            <a:r>
              <a:rPr b="0" spc="-20" dirty="0">
                <a:solidFill>
                  <a:srgbClr val="000000"/>
                </a:solidFill>
                <a:latin typeface="+mj-lt"/>
                <a:cs typeface="Montserrat-Regular"/>
              </a:rPr>
              <a:t>olympiske mestre </a:t>
            </a:r>
            <a:r>
              <a:rPr b="0" spc="-10" dirty="0">
                <a:solidFill>
                  <a:srgbClr val="000000"/>
                </a:solidFill>
                <a:latin typeface="+mj-lt"/>
                <a:cs typeface="Montserrat-Regular"/>
              </a:rPr>
              <a:t>og </a:t>
            </a:r>
            <a:r>
              <a:rPr b="0" spc="-25" dirty="0">
                <a:solidFill>
                  <a:srgbClr val="000000"/>
                </a:solidFill>
                <a:latin typeface="+mj-lt"/>
                <a:cs typeface="Montserrat-Regular"/>
              </a:rPr>
              <a:t>verdensmestere,  </a:t>
            </a:r>
            <a:r>
              <a:rPr b="0" spc="-15" dirty="0">
                <a:solidFill>
                  <a:srgbClr val="000000"/>
                </a:solidFill>
                <a:latin typeface="+mj-lt"/>
                <a:cs typeface="Montserrat-Regular"/>
              </a:rPr>
              <a:t>30-talls løpere </a:t>
            </a:r>
            <a:r>
              <a:rPr b="0" spc="-10" dirty="0">
                <a:solidFill>
                  <a:srgbClr val="000000"/>
                </a:solidFill>
                <a:latin typeface="+mj-lt"/>
                <a:cs typeface="Montserrat-Regular"/>
              </a:rPr>
              <a:t>på </a:t>
            </a:r>
            <a:r>
              <a:rPr b="0" spc="-15" dirty="0">
                <a:solidFill>
                  <a:srgbClr val="000000"/>
                </a:solidFill>
                <a:latin typeface="+mj-lt"/>
                <a:cs typeface="Montserrat-Regular"/>
              </a:rPr>
              <a:t>norsk</a:t>
            </a:r>
            <a:r>
              <a:rPr b="0" spc="-20" dirty="0">
                <a:solidFill>
                  <a:srgbClr val="000000"/>
                </a:solidFill>
                <a:latin typeface="+mj-lt"/>
                <a:cs typeface="Montserrat-Regular"/>
              </a:rPr>
              <a:t> </a:t>
            </a:r>
            <a:r>
              <a:rPr b="0" spc="-15" dirty="0" smtClean="0">
                <a:solidFill>
                  <a:srgbClr val="000000"/>
                </a:solidFill>
                <a:latin typeface="+mj-lt"/>
                <a:cs typeface="Montserrat-Regular"/>
              </a:rPr>
              <a:t>landslag</a:t>
            </a:r>
            <a:r>
              <a:rPr lang="nb-NO" b="0" spc="-15" dirty="0" smtClean="0">
                <a:solidFill>
                  <a:srgbClr val="000000"/>
                </a:solidFill>
                <a:latin typeface="+mj-lt"/>
                <a:cs typeface="Montserrat-Regular"/>
              </a:rPr>
              <a:t>.</a:t>
            </a:r>
            <a:endParaRPr b="0" spc="-15" dirty="0">
              <a:solidFill>
                <a:srgbClr val="000000"/>
              </a:solidFill>
              <a:latin typeface="+mj-lt"/>
              <a:cs typeface="Montserrat-Regular"/>
            </a:endParaRPr>
          </a:p>
          <a:p>
            <a:pPr marL="1698625" marR="334010" indent="-457200">
              <a:lnSpc>
                <a:spcPct val="113300"/>
              </a:lnSpc>
              <a:spcBef>
                <a:spcPts val="1500"/>
              </a:spcBef>
              <a:buChar char="•"/>
              <a:tabLst>
                <a:tab pos="1464310" algn="l"/>
              </a:tabLst>
            </a:pPr>
            <a:r>
              <a:rPr b="0" spc="-25" dirty="0">
                <a:solidFill>
                  <a:srgbClr val="000000"/>
                </a:solidFill>
                <a:latin typeface="+mj-lt"/>
                <a:cs typeface="Montserrat-Regular"/>
              </a:rPr>
              <a:t>Fageråsen, </a:t>
            </a:r>
            <a:r>
              <a:rPr spc="-10" dirty="0">
                <a:solidFill>
                  <a:srgbClr val="000000"/>
                </a:solidFill>
                <a:latin typeface="+mj-lt"/>
                <a:cs typeface="Montserrat-Regular"/>
              </a:rPr>
              <a:t>DET </a:t>
            </a:r>
            <a:r>
              <a:rPr spc="-35" dirty="0">
                <a:solidFill>
                  <a:srgbClr val="000000"/>
                </a:solidFill>
                <a:latin typeface="+mj-lt"/>
                <a:cs typeface="Montserrat-Regular"/>
              </a:rPr>
              <a:t>NATURLIGE </a:t>
            </a:r>
            <a:r>
              <a:rPr dirty="0">
                <a:solidFill>
                  <a:srgbClr val="000000"/>
                </a:solidFill>
                <a:latin typeface="+mj-lt"/>
                <a:cs typeface="Montserrat-Regular"/>
              </a:rPr>
              <a:t>TYNGDEPUNKTET </a:t>
            </a:r>
            <a:r>
              <a:rPr b="0" spc="-25" dirty="0">
                <a:solidFill>
                  <a:srgbClr val="000000"/>
                </a:solidFill>
                <a:latin typeface="+mj-lt"/>
                <a:cs typeface="Montserrat-Regular"/>
              </a:rPr>
              <a:t>for </a:t>
            </a:r>
            <a:r>
              <a:rPr b="0" spc="-15" dirty="0">
                <a:solidFill>
                  <a:srgbClr val="000000"/>
                </a:solidFill>
                <a:latin typeface="+mj-lt"/>
                <a:cs typeface="Montserrat-Regular"/>
              </a:rPr>
              <a:t>hoppsporten  </a:t>
            </a:r>
            <a:r>
              <a:rPr b="0" dirty="0">
                <a:solidFill>
                  <a:srgbClr val="000000"/>
                </a:solidFill>
                <a:latin typeface="+mj-lt"/>
                <a:cs typeface="Montserrat-Regular"/>
              </a:rPr>
              <a:t>i </a:t>
            </a:r>
            <a:r>
              <a:rPr b="0" spc="-20" dirty="0">
                <a:solidFill>
                  <a:srgbClr val="000000"/>
                </a:solidFill>
                <a:latin typeface="+mj-lt"/>
                <a:cs typeface="Montserrat-Regular"/>
              </a:rPr>
              <a:t>Nordland</a:t>
            </a:r>
            <a:r>
              <a:rPr b="0" spc="-20" dirty="0" smtClean="0">
                <a:solidFill>
                  <a:srgbClr val="000000"/>
                </a:solidFill>
                <a:latin typeface="+mj-lt"/>
                <a:cs typeface="Montserrat-Regular"/>
              </a:rPr>
              <a:t> </a:t>
            </a:r>
            <a:r>
              <a:rPr lang="nb-NO" b="0" spc="-20" dirty="0" smtClean="0">
                <a:solidFill>
                  <a:srgbClr val="000000"/>
                </a:solidFill>
                <a:latin typeface="+mj-lt"/>
                <a:cs typeface="Montserrat-Regular"/>
              </a:rPr>
              <a:t>         </a:t>
            </a:r>
            <a:r>
              <a:rPr lang="nb-NO" b="0" spc="-10" dirty="0" smtClean="0">
                <a:solidFill>
                  <a:srgbClr val="000000"/>
                </a:solidFill>
                <a:latin typeface="+mj-lt"/>
                <a:cs typeface="Montserrat-Regular"/>
              </a:rPr>
              <a:t>og </a:t>
            </a:r>
            <a:r>
              <a:rPr b="0" spc="-20" dirty="0" smtClean="0">
                <a:solidFill>
                  <a:srgbClr val="000000"/>
                </a:solidFill>
                <a:latin typeface="+mj-lt"/>
                <a:cs typeface="Montserrat-Regular"/>
              </a:rPr>
              <a:t>Nord</a:t>
            </a:r>
            <a:r>
              <a:rPr b="0" spc="-20" dirty="0">
                <a:solidFill>
                  <a:srgbClr val="000000"/>
                </a:solidFill>
                <a:latin typeface="+mj-lt"/>
                <a:cs typeface="Montserrat-Regular"/>
              </a:rPr>
              <a:t>-Norge.</a:t>
            </a:r>
          </a:p>
        </p:txBody>
      </p:sp>
      <p:sp>
        <p:nvSpPr>
          <p:cNvPr id="5" name="object 5"/>
          <p:cNvSpPr/>
          <p:nvPr/>
        </p:nvSpPr>
        <p:spPr>
          <a:xfrm>
            <a:off x="7797800" y="1752600"/>
            <a:ext cx="4648200" cy="3592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2530" y="8553199"/>
            <a:ext cx="11938000" cy="0"/>
          </a:xfrm>
          <a:custGeom>
            <a:avLst/>
            <a:gdLst/>
            <a:ahLst/>
            <a:cxnLst/>
            <a:rect l="l" t="t" r="r" b="b"/>
            <a:pathLst>
              <a:path w="11938000">
                <a:moveTo>
                  <a:pt x="0" y="0"/>
                </a:moveTo>
                <a:lnTo>
                  <a:pt x="11937873" y="0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6250" y="85531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528550" y="85531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32054" y="8854312"/>
            <a:ext cx="1285059" cy="585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636000"/>
            <a:ext cx="13004800" cy="1117600"/>
          </a:xfrm>
          <a:custGeom>
            <a:avLst/>
            <a:gdLst/>
            <a:ahLst/>
            <a:cxnLst/>
            <a:rect l="l" t="t" r="r" b="b"/>
            <a:pathLst>
              <a:path w="13004800" h="1117600">
                <a:moveTo>
                  <a:pt x="0" y="0"/>
                </a:moveTo>
                <a:lnTo>
                  <a:pt x="0" y="1117600"/>
                </a:lnTo>
                <a:lnTo>
                  <a:pt x="13004800" y="1117600"/>
                </a:lnTo>
                <a:lnTo>
                  <a:pt x="1300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CD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65300" y="1742436"/>
            <a:ext cx="9081770" cy="44448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20" dirty="0">
                <a:solidFill>
                  <a:srgbClr val="5E423E"/>
                </a:solidFill>
                <a:latin typeface="+mj-lt"/>
                <a:cs typeface="Montserrat"/>
              </a:rPr>
              <a:t>Styringsgruppe, Fageråsen</a:t>
            </a:r>
            <a:r>
              <a:rPr sz="2500" b="1" spc="-10" dirty="0">
                <a:solidFill>
                  <a:srgbClr val="5E423E"/>
                </a:solidFill>
                <a:latin typeface="+mj-lt"/>
                <a:cs typeface="Montserrat"/>
              </a:rPr>
              <a:t> </a:t>
            </a:r>
            <a:r>
              <a:rPr sz="2500" b="1" spc="-20" dirty="0">
                <a:solidFill>
                  <a:srgbClr val="5E423E"/>
                </a:solidFill>
                <a:latin typeface="+mj-lt"/>
                <a:cs typeface="Montserrat"/>
              </a:rPr>
              <a:t>hoppsenter</a:t>
            </a:r>
            <a:endParaRPr sz="2500" dirty="0">
              <a:latin typeface="+mj-lt"/>
              <a:cs typeface="Montserrat"/>
            </a:endParaRPr>
          </a:p>
          <a:p>
            <a:pPr marL="1384300">
              <a:lnSpc>
                <a:spcPct val="100000"/>
              </a:lnSpc>
              <a:spcBef>
                <a:spcPts val="1400"/>
              </a:spcBef>
            </a:pPr>
            <a:r>
              <a:rPr b="1" spc="-5" dirty="0">
                <a:latin typeface="+mj-lt"/>
                <a:cs typeface="Montserrat"/>
              </a:rPr>
              <a:t>Leder: </a:t>
            </a:r>
            <a:r>
              <a:rPr spc="-5" dirty="0">
                <a:latin typeface="+mj-lt"/>
                <a:cs typeface="Montserrat"/>
              </a:rPr>
              <a:t>Per</a:t>
            </a:r>
            <a:r>
              <a:rPr spc="-55" dirty="0">
                <a:latin typeface="+mj-lt"/>
                <a:cs typeface="Montserrat"/>
              </a:rPr>
              <a:t> </a:t>
            </a:r>
            <a:r>
              <a:rPr spc="-20" dirty="0">
                <a:latin typeface="+mj-lt"/>
                <a:cs typeface="Montserrat"/>
              </a:rPr>
              <a:t>Waage</a:t>
            </a:r>
            <a:endParaRPr dirty="0">
              <a:latin typeface="+mj-lt"/>
              <a:cs typeface="Montserrat"/>
            </a:endParaRPr>
          </a:p>
          <a:p>
            <a:pPr marL="1384300">
              <a:lnSpc>
                <a:spcPct val="100000"/>
              </a:lnSpc>
              <a:spcBef>
                <a:spcPts val="480"/>
              </a:spcBef>
              <a:tabLst>
                <a:tab pos="6870065" algn="l"/>
              </a:tabLst>
            </a:pPr>
            <a:r>
              <a:rPr b="1" spc="-10" dirty="0">
                <a:latin typeface="+mj-lt"/>
                <a:cs typeface="Montserrat"/>
              </a:rPr>
              <a:t>Norges Skiforbund: </a:t>
            </a:r>
            <a:r>
              <a:rPr spc="-10" dirty="0">
                <a:latin typeface="+mj-lt"/>
                <a:cs typeface="Montserrat"/>
              </a:rPr>
              <a:t>Clas </a:t>
            </a:r>
            <a:r>
              <a:rPr spc="-5" dirty="0">
                <a:latin typeface="+mj-lt"/>
                <a:cs typeface="Montserrat"/>
              </a:rPr>
              <a:t>Brede </a:t>
            </a:r>
            <a:r>
              <a:rPr spc="-15" dirty="0">
                <a:latin typeface="+mj-lt"/>
                <a:cs typeface="Montserrat"/>
              </a:rPr>
              <a:t>Bråten, </a:t>
            </a:r>
            <a:r>
              <a:rPr dirty="0">
                <a:latin typeface="+mj-lt"/>
                <a:cs typeface="Montserrat"/>
              </a:rPr>
              <a:t>sportsjef</a:t>
            </a:r>
            <a:r>
              <a:rPr spc="70" dirty="0">
                <a:latin typeface="+mj-lt"/>
                <a:cs typeface="Montserrat"/>
              </a:rPr>
              <a:t> </a:t>
            </a:r>
            <a:r>
              <a:rPr spc="-5" dirty="0">
                <a:latin typeface="+mj-lt"/>
                <a:cs typeface="Montserrat"/>
              </a:rPr>
              <a:t>hopp 	 </a:t>
            </a:r>
            <a:endParaRPr dirty="0">
              <a:latin typeface="+mj-lt"/>
              <a:cs typeface="Montserrat"/>
            </a:endParaRPr>
          </a:p>
          <a:p>
            <a:pPr marL="1384300">
              <a:lnSpc>
                <a:spcPct val="100000"/>
              </a:lnSpc>
              <a:spcBef>
                <a:spcPts val="480"/>
              </a:spcBef>
            </a:pPr>
            <a:r>
              <a:rPr b="1" spc="-10" dirty="0">
                <a:latin typeface="+mj-lt"/>
                <a:cs typeface="Montserrat"/>
              </a:rPr>
              <a:t>Norges Skiforbund: </a:t>
            </a:r>
            <a:r>
              <a:rPr spc="-15" dirty="0">
                <a:latin typeface="+mj-lt"/>
                <a:cs typeface="Montserrat"/>
              </a:rPr>
              <a:t>Marit </a:t>
            </a:r>
            <a:r>
              <a:rPr spc="-10" dirty="0">
                <a:latin typeface="+mj-lt"/>
                <a:cs typeface="Montserrat"/>
              </a:rPr>
              <a:t>Gjerland,</a:t>
            </a:r>
            <a:r>
              <a:rPr spc="45" dirty="0">
                <a:latin typeface="+mj-lt"/>
                <a:cs typeface="Montserrat"/>
              </a:rPr>
              <a:t> </a:t>
            </a:r>
            <a:r>
              <a:rPr spc="-10" dirty="0">
                <a:latin typeface="+mj-lt"/>
                <a:cs typeface="Montserrat"/>
              </a:rPr>
              <a:t>anleggssjef</a:t>
            </a:r>
            <a:endParaRPr dirty="0">
              <a:latin typeface="+mj-lt"/>
              <a:cs typeface="Montserrat"/>
            </a:endParaRPr>
          </a:p>
          <a:p>
            <a:pPr marL="1384300">
              <a:lnSpc>
                <a:spcPct val="100000"/>
              </a:lnSpc>
              <a:spcBef>
                <a:spcPts val="480"/>
              </a:spcBef>
            </a:pPr>
            <a:r>
              <a:rPr b="1" spc="-10" dirty="0">
                <a:latin typeface="+mj-lt"/>
                <a:cs typeface="Montserrat"/>
              </a:rPr>
              <a:t>Norges Idrettsforbund: </a:t>
            </a:r>
            <a:r>
              <a:rPr spc="-10" dirty="0">
                <a:latin typeface="+mj-lt"/>
                <a:cs typeface="Montserrat"/>
              </a:rPr>
              <a:t>Jorodd </a:t>
            </a:r>
            <a:r>
              <a:rPr dirty="0">
                <a:latin typeface="+mj-lt"/>
                <a:cs typeface="Montserrat"/>
              </a:rPr>
              <a:t>Asphjel, </a:t>
            </a:r>
            <a:r>
              <a:rPr spc="-10" dirty="0">
                <a:latin typeface="+mj-lt"/>
                <a:cs typeface="Montserrat"/>
              </a:rPr>
              <a:t>visepresident/ stortingsrepresentant</a:t>
            </a:r>
            <a:r>
              <a:rPr spc="114" dirty="0">
                <a:latin typeface="+mj-lt"/>
                <a:cs typeface="Montserrat"/>
              </a:rPr>
              <a:t> </a:t>
            </a:r>
            <a:r>
              <a:rPr dirty="0">
                <a:latin typeface="+mj-lt"/>
                <a:cs typeface="Montserrat"/>
              </a:rPr>
              <a:t>AP</a:t>
            </a:r>
          </a:p>
          <a:p>
            <a:pPr marL="1384300" marR="3641725">
              <a:lnSpc>
                <a:spcPct val="125000"/>
              </a:lnSpc>
            </a:pPr>
            <a:r>
              <a:rPr b="1" spc="-5" dirty="0">
                <a:latin typeface="+mj-lt"/>
                <a:cs typeface="Montserrat"/>
              </a:rPr>
              <a:t>Nordland Idrettskrets: </a:t>
            </a:r>
            <a:r>
              <a:rPr spc="-10" dirty="0">
                <a:latin typeface="+mj-lt"/>
                <a:cs typeface="Montserrat"/>
              </a:rPr>
              <a:t>Kristin </a:t>
            </a:r>
            <a:r>
              <a:rPr dirty="0">
                <a:latin typeface="+mj-lt"/>
                <a:cs typeface="Montserrat"/>
              </a:rPr>
              <a:t>Setsaa  </a:t>
            </a:r>
            <a:endParaRPr lang="nb-NO" dirty="0" smtClean="0">
              <a:latin typeface="+mj-lt"/>
              <a:cs typeface="Montserrat"/>
            </a:endParaRPr>
          </a:p>
          <a:p>
            <a:pPr marL="1384300" marR="3641725">
              <a:lnSpc>
                <a:spcPct val="125000"/>
              </a:lnSpc>
            </a:pPr>
            <a:r>
              <a:rPr b="1" spc="-5" dirty="0" smtClean="0">
                <a:latin typeface="+mj-lt"/>
                <a:cs typeface="Montserrat"/>
              </a:rPr>
              <a:t>Nordland </a:t>
            </a:r>
            <a:r>
              <a:rPr b="1" spc="-5" dirty="0">
                <a:latin typeface="+mj-lt"/>
                <a:cs typeface="Montserrat"/>
              </a:rPr>
              <a:t>Skikrets: </a:t>
            </a:r>
            <a:r>
              <a:rPr spc="-5" dirty="0">
                <a:latin typeface="+mj-lt"/>
                <a:cs typeface="Montserrat"/>
              </a:rPr>
              <a:t>Arnfinn </a:t>
            </a:r>
            <a:r>
              <a:rPr spc="-10" dirty="0">
                <a:latin typeface="+mj-lt"/>
                <a:cs typeface="Montserrat"/>
              </a:rPr>
              <a:t>Paus, </a:t>
            </a:r>
            <a:r>
              <a:rPr spc="-5" dirty="0">
                <a:latin typeface="+mj-lt"/>
                <a:cs typeface="Montserrat"/>
              </a:rPr>
              <a:t>leder  </a:t>
            </a:r>
            <a:endParaRPr lang="nb-NO" spc="-5" dirty="0" smtClean="0">
              <a:latin typeface="+mj-lt"/>
              <a:cs typeface="Montserrat"/>
            </a:endParaRPr>
          </a:p>
          <a:p>
            <a:pPr marL="1384300" marR="3641725">
              <a:lnSpc>
                <a:spcPct val="125000"/>
              </a:lnSpc>
            </a:pPr>
            <a:r>
              <a:rPr b="1" spc="-10" dirty="0" smtClean="0">
                <a:latin typeface="+mj-lt"/>
                <a:cs typeface="Montserrat"/>
              </a:rPr>
              <a:t>Ildsjel</a:t>
            </a:r>
            <a:r>
              <a:rPr b="1" spc="-10" dirty="0">
                <a:latin typeface="+mj-lt"/>
                <a:cs typeface="Montserrat"/>
              </a:rPr>
              <a:t>: </a:t>
            </a:r>
            <a:r>
              <a:rPr spc="-15" dirty="0">
                <a:latin typeface="+mj-lt"/>
                <a:cs typeface="Montserrat"/>
              </a:rPr>
              <a:t>Håkon </a:t>
            </a:r>
            <a:r>
              <a:rPr spc="-10" dirty="0">
                <a:latin typeface="+mj-lt"/>
                <a:cs typeface="Montserrat"/>
              </a:rPr>
              <a:t>Nordbakken  </a:t>
            </a:r>
            <a:endParaRPr lang="nb-NO" spc="-10" dirty="0" smtClean="0">
              <a:latin typeface="+mj-lt"/>
              <a:cs typeface="Montserrat"/>
            </a:endParaRPr>
          </a:p>
          <a:p>
            <a:pPr marL="1384300" marR="3641725">
              <a:lnSpc>
                <a:spcPct val="125000"/>
              </a:lnSpc>
            </a:pPr>
            <a:r>
              <a:rPr b="1" spc="-10" dirty="0" smtClean="0">
                <a:latin typeface="+mj-lt"/>
                <a:cs typeface="Montserrat"/>
              </a:rPr>
              <a:t>Polarsirkelen </a:t>
            </a:r>
            <a:r>
              <a:rPr b="1" spc="-5" dirty="0">
                <a:latin typeface="+mj-lt"/>
                <a:cs typeface="Montserrat"/>
              </a:rPr>
              <a:t>Ski: </a:t>
            </a:r>
            <a:r>
              <a:rPr spc="-35" dirty="0">
                <a:latin typeface="+mj-lt"/>
                <a:cs typeface="Montserrat"/>
              </a:rPr>
              <a:t>Trond </a:t>
            </a:r>
            <a:r>
              <a:rPr spc="-10" dirty="0">
                <a:latin typeface="+mj-lt"/>
                <a:cs typeface="Montserrat"/>
              </a:rPr>
              <a:t>Jøran</a:t>
            </a:r>
            <a:r>
              <a:rPr spc="40" dirty="0">
                <a:latin typeface="+mj-lt"/>
                <a:cs typeface="Montserrat"/>
              </a:rPr>
              <a:t> </a:t>
            </a:r>
            <a:r>
              <a:rPr spc="-5" dirty="0">
                <a:latin typeface="+mj-lt"/>
                <a:cs typeface="Montserrat"/>
              </a:rPr>
              <a:t>Pedersen</a:t>
            </a:r>
            <a:endParaRPr dirty="0">
              <a:latin typeface="+mj-lt"/>
              <a:cs typeface="Montserrat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dirty="0">
              <a:latin typeface="+mj-lt"/>
              <a:cs typeface="Times New Roman"/>
            </a:endParaRPr>
          </a:p>
          <a:p>
            <a:pPr marL="1384300">
              <a:lnSpc>
                <a:spcPct val="100000"/>
              </a:lnSpc>
            </a:pPr>
            <a:r>
              <a:rPr b="1" spc="-5" dirty="0">
                <a:latin typeface="+mj-lt"/>
                <a:cs typeface="Montserrat"/>
              </a:rPr>
              <a:t>Arbeidsutvalg:</a:t>
            </a:r>
            <a:endParaRPr dirty="0">
              <a:latin typeface="+mj-lt"/>
              <a:cs typeface="Montserrat"/>
            </a:endParaRPr>
          </a:p>
          <a:p>
            <a:pPr marL="1384300" marR="2166620">
              <a:lnSpc>
                <a:spcPts val="2400"/>
              </a:lnSpc>
              <a:spcBef>
                <a:spcPts val="140"/>
              </a:spcBef>
            </a:pPr>
            <a:r>
              <a:rPr spc="-5" dirty="0">
                <a:latin typeface="+mj-lt"/>
                <a:cs typeface="Montserrat"/>
              </a:rPr>
              <a:t>Per </a:t>
            </a:r>
            <a:r>
              <a:rPr spc="-20" dirty="0">
                <a:latin typeface="+mj-lt"/>
                <a:cs typeface="Montserrat"/>
              </a:rPr>
              <a:t>Waage, </a:t>
            </a:r>
            <a:r>
              <a:rPr spc="-15" dirty="0">
                <a:latin typeface="+mj-lt"/>
                <a:cs typeface="Montserrat"/>
              </a:rPr>
              <a:t>Håkon </a:t>
            </a:r>
            <a:r>
              <a:rPr spc="-10" dirty="0">
                <a:latin typeface="+mj-lt"/>
                <a:cs typeface="Montserrat"/>
              </a:rPr>
              <a:t>Nordbakken, </a:t>
            </a:r>
            <a:r>
              <a:rPr spc="-35" dirty="0">
                <a:latin typeface="+mj-lt"/>
                <a:cs typeface="Montserrat"/>
              </a:rPr>
              <a:t>Trond </a:t>
            </a:r>
            <a:r>
              <a:rPr spc="-10" dirty="0">
                <a:latin typeface="+mj-lt"/>
                <a:cs typeface="Montserrat"/>
              </a:rPr>
              <a:t>Jøran </a:t>
            </a:r>
            <a:r>
              <a:rPr spc="-5" dirty="0">
                <a:latin typeface="+mj-lt"/>
                <a:cs typeface="Montserrat"/>
              </a:rPr>
              <a:t>Pedersen  </a:t>
            </a:r>
            <a:endParaRPr lang="nb-NO" spc="-5" dirty="0" smtClean="0">
              <a:latin typeface="+mj-lt"/>
              <a:cs typeface="Montserrat"/>
            </a:endParaRPr>
          </a:p>
          <a:p>
            <a:pPr marL="1384300" marR="2166620">
              <a:lnSpc>
                <a:spcPts val="2400"/>
              </a:lnSpc>
              <a:spcBef>
                <a:spcPts val="140"/>
              </a:spcBef>
            </a:pPr>
            <a:r>
              <a:rPr spc="-15" dirty="0" smtClean="0">
                <a:latin typeface="+mj-lt"/>
                <a:cs typeface="Montserrat"/>
              </a:rPr>
              <a:t>NSF</a:t>
            </a:r>
            <a:r>
              <a:rPr spc="-15" dirty="0">
                <a:latin typeface="+mj-lt"/>
                <a:cs typeface="Montserrat"/>
              </a:rPr>
              <a:t>: </a:t>
            </a:r>
            <a:r>
              <a:rPr spc="-25" dirty="0">
                <a:latin typeface="+mj-lt"/>
                <a:cs typeface="Montserrat"/>
              </a:rPr>
              <a:t>Teknisk</a:t>
            </a:r>
            <a:r>
              <a:rPr spc="-45" dirty="0">
                <a:latin typeface="+mj-lt"/>
                <a:cs typeface="Montserrat"/>
              </a:rPr>
              <a:t> </a:t>
            </a:r>
            <a:r>
              <a:rPr spc="-15" dirty="0">
                <a:latin typeface="+mj-lt"/>
                <a:cs typeface="Montserrat"/>
              </a:rPr>
              <a:t>konsulent</a:t>
            </a:r>
            <a:endParaRPr dirty="0">
              <a:latin typeface="+mj-lt"/>
              <a:cs typeface="Montserra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ct val="100000"/>
              </a:lnSpc>
            </a:pPr>
            <a:r>
              <a:rPr spc="-60" dirty="0">
                <a:latin typeface="+mj-lt"/>
              </a:rPr>
              <a:t>ORGANISASJONSPLAN</a:t>
            </a:r>
          </a:p>
        </p:txBody>
      </p:sp>
      <p:sp>
        <p:nvSpPr>
          <p:cNvPr id="5" name="object 5"/>
          <p:cNvSpPr/>
          <p:nvPr/>
        </p:nvSpPr>
        <p:spPr>
          <a:xfrm>
            <a:off x="1132497" y="6231496"/>
            <a:ext cx="2730500" cy="2184400"/>
          </a:xfrm>
          <a:custGeom>
            <a:avLst/>
            <a:gdLst/>
            <a:ahLst/>
            <a:cxnLst/>
            <a:rect l="l" t="t" r="r" b="b"/>
            <a:pathLst>
              <a:path w="2730500" h="2184400">
                <a:moveTo>
                  <a:pt x="0" y="2184400"/>
                </a:moveTo>
                <a:lnTo>
                  <a:pt x="2730500" y="2184400"/>
                </a:lnTo>
                <a:lnTo>
                  <a:pt x="2730500" y="0"/>
                </a:lnTo>
                <a:lnTo>
                  <a:pt x="0" y="0"/>
                </a:lnTo>
                <a:lnTo>
                  <a:pt x="0" y="2184400"/>
                </a:lnTo>
                <a:close/>
              </a:path>
            </a:pathLst>
          </a:custGeom>
          <a:solidFill>
            <a:srgbClr val="9CC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32497" y="6231496"/>
            <a:ext cx="2730500" cy="193732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208279">
              <a:lnSpc>
                <a:spcPct val="100000"/>
              </a:lnSpc>
              <a:spcBef>
                <a:spcPts val="1055"/>
              </a:spcBef>
            </a:pPr>
            <a:r>
              <a:rPr sz="1500" b="1" dirty="0">
                <a:cs typeface="Montserrat"/>
              </a:rPr>
              <a:t>FINANSIERING:</a:t>
            </a:r>
            <a:endParaRPr sz="1500" dirty="0">
              <a:cs typeface="Montserrat"/>
            </a:endParaRPr>
          </a:p>
          <a:p>
            <a:pPr marL="208279">
              <a:lnSpc>
                <a:spcPct val="100000"/>
              </a:lnSpc>
              <a:spcBef>
                <a:spcPts val="1100"/>
              </a:spcBef>
            </a:pPr>
            <a:r>
              <a:rPr sz="1600" spc="-5" dirty="0">
                <a:solidFill>
                  <a:srgbClr val="333333"/>
                </a:solidFill>
                <a:cs typeface="Montserrat"/>
              </a:rPr>
              <a:t>Per</a:t>
            </a:r>
            <a:r>
              <a:rPr sz="1600" spc="-75" dirty="0">
                <a:solidFill>
                  <a:srgbClr val="333333"/>
                </a:solidFill>
                <a:cs typeface="Montserrat"/>
              </a:rPr>
              <a:t> </a:t>
            </a:r>
            <a:r>
              <a:rPr sz="1600" spc="-20" dirty="0">
                <a:solidFill>
                  <a:srgbClr val="333333"/>
                </a:solidFill>
                <a:cs typeface="Montserrat"/>
              </a:rPr>
              <a:t>Waage</a:t>
            </a:r>
            <a:endParaRPr sz="1600" dirty="0">
              <a:cs typeface="Montserrat"/>
            </a:endParaRPr>
          </a:p>
          <a:p>
            <a:pPr marL="208279" marR="281305">
              <a:lnSpc>
                <a:spcPct val="119800"/>
              </a:lnSpc>
            </a:pPr>
            <a:r>
              <a:rPr sz="1600" spc="-35" dirty="0">
                <a:solidFill>
                  <a:srgbClr val="333333"/>
                </a:solidFill>
                <a:cs typeface="Montserrat"/>
              </a:rPr>
              <a:t>Trond </a:t>
            </a:r>
            <a:r>
              <a:rPr sz="1600" spc="-10" dirty="0">
                <a:solidFill>
                  <a:srgbClr val="333333"/>
                </a:solidFill>
                <a:cs typeface="Montserrat"/>
              </a:rPr>
              <a:t>Jøran </a:t>
            </a:r>
            <a:r>
              <a:rPr sz="1600" spc="-5" dirty="0">
                <a:solidFill>
                  <a:srgbClr val="333333"/>
                </a:solidFill>
                <a:cs typeface="Montserrat"/>
              </a:rPr>
              <a:t>Pedersen  </a:t>
            </a:r>
            <a:r>
              <a:rPr sz="1600" spc="-15" dirty="0">
                <a:solidFill>
                  <a:srgbClr val="333333"/>
                </a:solidFill>
                <a:cs typeface="Montserrat"/>
              </a:rPr>
              <a:t>Håkon </a:t>
            </a:r>
            <a:r>
              <a:rPr sz="1600" spc="-10" dirty="0">
                <a:solidFill>
                  <a:srgbClr val="333333"/>
                </a:solidFill>
                <a:cs typeface="Montserrat"/>
              </a:rPr>
              <a:t>Nordbakken  </a:t>
            </a:r>
            <a:r>
              <a:rPr sz="1600" spc="-40" dirty="0">
                <a:solidFill>
                  <a:srgbClr val="333333"/>
                </a:solidFill>
                <a:cs typeface="Montserrat"/>
              </a:rPr>
              <a:t>NSF/</a:t>
            </a:r>
            <a:r>
              <a:rPr sz="1600" spc="-100" dirty="0">
                <a:solidFill>
                  <a:srgbClr val="333333"/>
                </a:solidFill>
                <a:cs typeface="Montserrat"/>
              </a:rPr>
              <a:t> </a:t>
            </a:r>
            <a:r>
              <a:rPr sz="1600" spc="-10" dirty="0">
                <a:solidFill>
                  <a:srgbClr val="333333"/>
                </a:solidFill>
                <a:cs typeface="Montserrat"/>
              </a:rPr>
              <a:t>NIF</a:t>
            </a:r>
            <a:endParaRPr sz="1600" dirty="0">
              <a:cs typeface="Montserrat"/>
            </a:endParaRPr>
          </a:p>
          <a:p>
            <a:pPr marL="208279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333333"/>
                </a:solidFill>
                <a:cs typeface="Montserrat"/>
              </a:rPr>
              <a:t>Andre:</a:t>
            </a:r>
            <a:endParaRPr sz="1600" dirty="0">
              <a:cs typeface="Montserra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86229" y="6657748"/>
            <a:ext cx="2299335" cy="0"/>
          </a:xfrm>
          <a:custGeom>
            <a:avLst/>
            <a:gdLst/>
            <a:ahLst/>
            <a:cxnLst/>
            <a:rect l="l" t="t" r="r" b="b"/>
            <a:pathLst>
              <a:path w="2299335">
                <a:moveTo>
                  <a:pt x="0" y="0"/>
                </a:moveTo>
                <a:lnTo>
                  <a:pt x="2299106" y="0"/>
                </a:lnTo>
              </a:path>
            </a:pathLst>
          </a:custGeom>
          <a:ln w="25400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35699" y="66577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10599" y="66577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15397" y="6231496"/>
            <a:ext cx="2654300" cy="2184400"/>
          </a:xfrm>
          <a:custGeom>
            <a:avLst/>
            <a:gdLst/>
            <a:ahLst/>
            <a:cxnLst/>
            <a:rect l="l" t="t" r="r" b="b"/>
            <a:pathLst>
              <a:path w="2654300" h="2184400">
                <a:moveTo>
                  <a:pt x="0" y="2184400"/>
                </a:moveTo>
                <a:lnTo>
                  <a:pt x="2654300" y="2184400"/>
                </a:lnTo>
                <a:lnTo>
                  <a:pt x="2654300" y="0"/>
                </a:lnTo>
                <a:lnTo>
                  <a:pt x="0" y="0"/>
                </a:lnTo>
                <a:lnTo>
                  <a:pt x="0" y="2184400"/>
                </a:lnTo>
                <a:close/>
              </a:path>
            </a:pathLst>
          </a:custGeom>
          <a:solidFill>
            <a:srgbClr val="9CC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015397" y="6231496"/>
            <a:ext cx="2654300" cy="1618007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57480">
              <a:lnSpc>
                <a:spcPct val="100000"/>
              </a:lnSpc>
              <a:spcBef>
                <a:spcPts val="1055"/>
              </a:spcBef>
            </a:pPr>
            <a:r>
              <a:rPr sz="1500" b="1" spc="-20" dirty="0">
                <a:cs typeface="Montserrat"/>
              </a:rPr>
              <a:t>SKOLE </a:t>
            </a:r>
            <a:r>
              <a:rPr sz="1500" b="1" dirty="0">
                <a:cs typeface="Montserrat"/>
              </a:rPr>
              <a:t>/</a:t>
            </a:r>
            <a:r>
              <a:rPr sz="1500" b="1" spc="-20" dirty="0">
                <a:cs typeface="Montserrat"/>
              </a:rPr>
              <a:t> </a:t>
            </a:r>
            <a:r>
              <a:rPr sz="1500" b="1" spc="-10" dirty="0">
                <a:cs typeface="Montserrat"/>
              </a:rPr>
              <a:t>UTDANNING:</a:t>
            </a:r>
            <a:endParaRPr sz="1500" dirty="0">
              <a:cs typeface="Montserrat"/>
            </a:endParaRPr>
          </a:p>
          <a:p>
            <a:pPr marL="157480" marR="465455">
              <a:lnSpc>
                <a:spcPct val="119800"/>
              </a:lnSpc>
              <a:spcBef>
                <a:spcPts val="720"/>
              </a:spcBef>
            </a:pPr>
            <a:r>
              <a:rPr sz="1600" spc="-5" dirty="0">
                <a:solidFill>
                  <a:srgbClr val="333333"/>
                </a:solidFill>
                <a:cs typeface="Montserrat"/>
              </a:rPr>
              <a:t>PVS: </a:t>
            </a:r>
            <a:r>
              <a:rPr sz="1600" spc="-10" dirty="0">
                <a:solidFill>
                  <a:srgbClr val="333333"/>
                </a:solidFill>
                <a:cs typeface="Montserrat"/>
              </a:rPr>
              <a:t>Kaia</a:t>
            </a:r>
            <a:r>
              <a:rPr sz="1600" spc="-60" dirty="0">
                <a:solidFill>
                  <a:srgbClr val="333333"/>
                </a:solidFill>
                <a:cs typeface="Montserrat"/>
              </a:rPr>
              <a:t> </a:t>
            </a:r>
            <a:r>
              <a:rPr sz="1600" spc="-10" dirty="0">
                <a:solidFill>
                  <a:srgbClr val="333333"/>
                </a:solidFill>
                <a:cs typeface="Montserrat"/>
              </a:rPr>
              <a:t>Erlandsen  </a:t>
            </a:r>
            <a:r>
              <a:rPr sz="1600" spc="-5" dirty="0">
                <a:solidFill>
                  <a:srgbClr val="333333"/>
                </a:solidFill>
                <a:cs typeface="Montserrat"/>
              </a:rPr>
              <a:t>Campus:</a:t>
            </a:r>
            <a:endParaRPr sz="1600" dirty="0">
              <a:cs typeface="Montserrat"/>
            </a:endParaRPr>
          </a:p>
          <a:p>
            <a:pPr marL="157480" marR="146685">
              <a:lnSpc>
                <a:spcPct val="119800"/>
              </a:lnSpc>
              <a:tabLst>
                <a:tab pos="2443480" algn="l"/>
              </a:tabLst>
            </a:pPr>
            <a:r>
              <a:rPr sz="1600" spc="-10" dirty="0">
                <a:solidFill>
                  <a:srgbClr val="333333"/>
                </a:solidFill>
                <a:cs typeface="Montserrat"/>
              </a:rPr>
              <a:t>Nordland</a:t>
            </a:r>
            <a:r>
              <a:rPr sz="1600" spc="-50" dirty="0">
                <a:solidFill>
                  <a:srgbClr val="333333"/>
                </a:solidFill>
                <a:cs typeface="Montserrat"/>
              </a:rPr>
              <a:t> </a:t>
            </a:r>
            <a:r>
              <a:rPr sz="1600" spc="-20" dirty="0">
                <a:solidFill>
                  <a:srgbClr val="333333"/>
                </a:solidFill>
                <a:cs typeface="Montserrat"/>
              </a:rPr>
              <a:t>Fylkeskom </a:t>
            </a:r>
            <a:r>
              <a:rPr sz="1600" dirty="0">
                <a:solidFill>
                  <a:srgbClr val="333333"/>
                </a:solidFill>
                <a:cs typeface="Montserrat"/>
              </a:rPr>
              <a:t> 	 </a:t>
            </a:r>
            <a:r>
              <a:rPr sz="1600" spc="-5" dirty="0">
                <a:solidFill>
                  <a:srgbClr val="333333"/>
                </a:solidFill>
                <a:cs typeface="Montserrat"/>
              </a:rPr>
              <a:t>Andre:</a:t>
            </a:r>
            <a:endParaRPr sz="1600" dirty="0">
              <a:cs typeface="Montserra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31028" y="6657748"/>
            <a:ext cx="2299335" cy="0"/>
          </a:xfrm>
          <a:custGeom>
            <a:avLst/>
            <a:gdLst/>
            <a:ahLst/>
            <a:cxnLst/>
            <a:rect l="l" t="t" r="r" b="b"/>
            <a:pathLst>
              <a:path w="2299334">
                <a:moveTo>
                  <a:pt x="0" y="0"/>
                </a:moveTo>
                <a:lnTo>
                  <a:pt x="2299106" y="0"/>
                </a:lnTo>
              </a:path>
            </a:pathLst>
          </a:custGeom>
          <a:ln w="25400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80499" y="66577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55399" y="66577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22096" y="6231496"/>
            <a:ext cx="2171700" cy="2184400"/>
          </a:xfrm>
          <a:custGeom>
            <a:avLst/>
            <a:gdLst/>
            <a:ahLst/>
            <a:cxnLst/>
            <a:rect l="l" t="t" r="r" b="b"/>
            <a:pathLst>
              <a:path w="2171700" h="2184400">
                <a:moveTo>
                  <a:pt x="0" y="2184400"/>
                </a:moveTo>
                <a:lnTo>
                  <a:pt x="2171700" y="2184400"/>
                </a:lnTo>
                <a:lnTo>
                  <a:pt x="2171700" y="0"/>
                </a:lnTo>
                <a:lnTo>
                  <a:pt x="0" y="0"/>
                </a:lnTo>
                <a:lnTo>
                  <a:pt x="0" y="2184400"/>
                </a:lnTo>
                <a:close/>
              </a:path>
            </a:pathLst>
          </a:custGeom>
          <a:solidFill>
            <a:srgbClr val="9CC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822096" y="6231496"/>
            <a:ext cx="2171700" cy="1618007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1055"/>
              </a:spcBef>
            </a:pPr>
            <a:r>
              <a:rPr sz="1500" b="1" spc="-5" dirty="0">
                <a:cs typeface="Montserrat"/>
              </a:rPr>
              <a:t>TEKNISK:</a:t>
            </a:r>
            <a:endParaRPr sz="1500" dirty="0">
              <a:cs typeface="Montserrat"/>
            </a:endParaRPr>
          </a:p>
          <a:p>
            <a:pPr marL="144780" marR="419734">
              <a:lnSpc>
                <a:spcPct val="119800"/>
              </a:lnSpc>
              <a:spcBef>
                <a:spcPts val="720"/>
              </a:spcBef>
            </a:pPr>
            <a:r>
              <a:rPr sz="1600" spc="-15" dirty="0">
                <a:solidFill>
                  <a:srgbClr val="333333"/>
                </a:solidFill>
                <a:cs typeface="Montserrat"/>
              </a:rPr>
              <a:t>NSF: </a:t>
            </a:r>
            <a:r>
              <a:rPr sz="1600" spc="-5" dirty="0">
                <a:solidFill>
                  <a:srgbClr val="333333"/>
                </a:solidFill>
                <a:cs typeface="Montserrat"/>
              </a:rPr>
              <a:t>Jan</a:t>
            </a:r>
            <a:r>
              <a:rPr sz="1600" spc="-75" dirty="0">
                <a:solidFill>
                  <a:srgbClr val="333333"/>
                </a:solidFill>
                <a:cs typeface="Montserrat"/>
              </a:rPr>
              <a:t> </a:t>
            </a:r>
            <a:r>
              <a:rPr sz="1600" spc="-15" dirty="0">
                <a:solidFill>
                  <a:srgbClr val="333333"/>
                </a:solidFill>
                <a:cs typeface="Montserrat"/>
              </a:rPr>
              <a:t>Skevik  </a:t>
            </a:r>
            <a:r>
              <a:rPr sz="1600" spc="-25" dirty="0">
                <a:solidFill>
                  <a:srgbClr val="333333"/>
                </a:solidFill>
                <a:cs typeface="Montserrat"/>
              </a:rPr>
              <a:t>Konsulenter:  </a:t>
            </a:r>
            <a:r>
              <a:rPr sz="1600" spc="-20" dirty="0">
                <a:solidFill>
                  <a:srgbClr val="333333"/>
                </a:solidFill>
                <a:cs typeface="Montserrat"/>
              </a:rPr>
              <a:t>Entreprenør:  </a:t>
            </a:r>
            <a:r>
              <a:rPr sz="1600" spc="-5" dirty="0">
                <a:solidFill>
                  <a:srgbClr val="333333"/>
                </a:solidFill>
                <a:cs typeface="Montserrat"/>
              </a:rPr>
              <a:t>Andre:</a:t>
            </a:r>
            <a:endParaRPr sz="1600" dirty="0">
              <a:cs typeface="Montserra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025633" y="6657748"/>
            <a:ext cx="1866900" cy="0"/>
          </a:xfrm>
          <a:custGeom>
            <a:avLst/>
            <a:gdLst/>
            <a:ahLst/>
            <a:cxnLst/>
            <a:rect l="l" t="t" r="r" b="b"/>
            <a:pathLst>
              <a:path w="1866900">
                <a:moveTo>
                  <a:pt x="0" y="0"/>
                </a:moveTo>
                <a:lnTo>
                  <a:pt x="1866404" y="0"/>
                </a:lnTo>
              </a:path>
            </a:pathLst>
          </a:custGeom>
          <a:ln w="25400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74499" y="66577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17599" y="66577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46196" y="6231496"/>
            <a:ext cx="2828925" cy="2171700"/>
          </a:xfrm>
          <a:custGeom>
            <a:avLst/>
            <a:gdLst/>
            <a:ahLst/>
            <a:cxnLst/>
            <a:rect l="l" t="t" r="r" b="b"/>
            <a:pathLst>
              <a:path w="2828925" h="2171700">
                <a:moveTo>
                  <a:pt x="0" y="2171700"/>
                </a:moveTo>
                <a:lnTo>
                  <a:pt x="2828404" y="2171700"/>
                </a:lnTo>
                <a:lnTo>
                  <a:pt x="2828404" y="0"/>
                </a:lnTo>
                <a:lnTo>
                  <a:pt x="0" y="0"/>
                </a:lnTo>
                <a:lnTo>
                  <a:pt x="0" y="2171700"/>
                </a:lnTo>
                <a:close/>
              </a:path>
            </a:pathLst>
          </a:custGeom>
          <a:solidFill>
            <a:srgbClr val="9CC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146196" y="6231496"/>
            <a:ext cx="2828925" cy="191398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91770" marR="504190">
              <a:lnSpc>
                <a:spcPct val="127800"/>
              </a:lnSpc>
              <a:spcBef>
                <a:spcPts val="555"/>
              </a:spcBef>
            </a:pPr>
            <a:r>
              <a:rPr sz="1500" b="1" spc="-15" dirty="0">
                <a:cs typeface="Montserrat"/>
              </a:rPr>
              <a:t>INFO/MEDIA/  </a:t>
            </a:r>
            <a:r>
              <a:rPr sz="1500" b="1" spc="-10" dirty="0">
                <a:cs typeface="Montserrat"/>
              </a:rPr>
              <a:t>S</a:t>
            </a:r>
            <a:r>
              <a:rPr sz="1500" b="1" spc="5" dirty="0">
                <a:cs typeface="Montserrat"/>
              </a:rPr>
              <a:t>A</a:t>
            </a:r>
            <a:r>
              <a:rPr sz="1500" b="1" dirty="0">
                <a:cs typeface="Montserrat"/>
              </a:rPr>
              <a:t>M</a:t>
            </a:r>
            <a:r>
              <a:rPr sz="1500" b="1" spc="-5" dirty="0">
                <a:cs typeface="Montserrat"/>
              </a:rPr>
              <a:t>F</a:t>
            </a:r>
            <a:r>
              <a:rPr sz="1500" b="1" dirty="0">
                <a:cs typeface="Montserrat"/>
              </a:rPr>
              <a:t>UN</a:t>
            </a:r>
            <a:r>
              <a:rPr sz="1500" b="1" spc="-5" dirty="0">
                <a:cs typeface="Montserrat"/>
              </a:rPr>
              <a:t>N</a:t>
            </a:r>
            <a:r>
              <a:rPr sz="1500" b="1" dirty="0">
                <a:cs typeface="Montserrat"/>
              </a:rPr>
              <a:t>S</a:t>
            </a:r>
            <a:r>
              <a:rPr sz="1500" b="1" spc="-55" dirty="0">
                <a:cs typeface="Montserrat"/>
              </a:rPr>
              <a:t>K</a:t>
            </a:r>
            <a:r>
              <a:rPr sz="1500" b="1" spc="-5" dirty="0">
                <a:cs typeface="Montserrat"/>
              </a:rPr>
              <a:t>O</a:t>
            </a:r>
            <a:r>
              <a:rPr sz="1500" b="1" spc="-20" dirty="0">
                <a:cs typeface="Montserrat"/>
              </a:rPr>
              <a:t>N</a:t>
            </a:r>
            <a:r>
              <a:rPr sz="1500" b="1" spc="-100" dirty="0">
                <a:cs typeface="Montserrat"/>
              </a:rPr>
              <a:t>T</a:t>
            </a:r>
            <a:r>
              <a:rPr sz="1500" b="1" spc="5" dirty="0">
                <a:cs typeface="Montserrat"/>
              </a:rPr>
              <a:t>A</a:t>
            </a:r>
            <a:r>
              <a:rPr sz="1500" b="1" spc="35" dirty="0">
                <a:cs typeface="Montserrat"/>
              </a:rPr>
              <a:t>K</a:t>
            </a:r>
            <a:r>
              <a:rPr sz="1500" b="1" spc="-110" dirty="0">
                <a:cs typeface="Montserrat"/>
              </a:rPr>
              <a:t>T</a:t>
            </a:r>
            <a:r>
              <a:rPr sz="1500" b="1" dirty="0">
                <a:cs typeface="Montserrat"/>
              </a:rPr>
              <a:t>:</a:t>
            </a:r>
            <a:endParaRPr sz="1500" dirty="0">
              <a:cs typeface="Montserrat"/>
            </a:endParaRPr>
          </a:p>
          <a:p>
            <a:pPr marL="191770" marR="1527175">
              <a:lnSpc>
                <a:spcPct val="119800"/>
              </a:lnSpc>
              <a:spcBef>
                <a:spcPts val="720"/>
              </a:spcBef>
            </a:pPr>
            <a:r>
              <a:rPr sz="1600" spc="-40" dirty="0">
                <a:solidFill>
                  <a:srgbClr val="333333"/>
                </a:solidFill>
                <a:cs typeface="Montserrat"/>
              </a:rPr>
              <a:t>Tore </a:t>
            </a:r>
            <a:r>
              <a:rPr sz="1600" spc="-15" dirty="0">
                <a:solidFill>
                  <a:srgbClr val="333333"/>
                </a:solidFill>
                <a:cs typeface="Montserrat"/>
              </a:rPr>
              <a:t>Bratt  </a:t>
            </a:r>
            <a:r>
              <a:rPr sz="1600" spc="-5" dirty="0">
                <a:solidFill>
                  <a:srgbClr val="333333"/>
                </a:solidFill>
                <a:cs typeface="Montserrat"/>
              </a:rPr>
              <a:t>Per</a:t>
            </a:r>
            <a:r>
              <a:rPr sz="1600" spc="-75" dirty="0">
                <a:solidFill>
                  <a:srgbClr val="333333"/>
                </a:solidFill>
                <a:cs typeface="Montserrat"/>
              </a:rPr>
              <a:t> </a:t>
            </a:r>
            <a:r>
              <a:rPr sz="1600" spc="-20" dirty="0">
                <a:solidFill>
                  <a:srgbClr val="333333"/>
                </a:solidFill>
                <a:cs typeface="Montserrat"/>
              </a:rPr>
              <a:t>Waage</a:t>
            </a:r>
            <a:endParaRPr sz="1600" dirty="0">
              <a:cs typeface="Montserrat"/>
            </a:endParaRPr>
          </a:p>
          <a:p>
            <a:pPr marL="191770" marR="395605">
              <a:lnSpc>
                <a:spcPct val="119800"/>
              </a:lnSpc>
            </a:pPr>
            <a:r>
              <a:rPr sz="1600" spc="-35" dirty="0">
                <a:solidFill>
                  <a:srgbClr val="333333"/>
                </a:solidFill>
                <a:cs typeface="Montserrat"/>
              </a:rPr>
              <a:t>Trond </a:t>
            </a:r>
            <a:r>
              <a:rPr sz="1600" spc="-10" dirty="0">
                <a:solidFill>
                  <a:srgbClr val="333333"/>
                </a:solidFill>
                <a:cs typeface="Montserrat"/>
              </a:rPr>
              <a:t>Jøran </a:t>
            </a:r>
            <a:r>
              <a:rPr sz="1600" spc="-5" dirty="0">
                <a:solidFill>
                  <a:srgbClr val="333333"/>
                </a:solidFill>
                <a:cs typeface="Montserrat"/>
              </a:rPr>
              <a:t>Pedersen  Andre:</a:t>
            </a:r>
            <a:endParaRPr sz="1600" dirty="0">
              <a:cs typeface="Montserra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358129" y="6972749"/>
            <a:ext cx="2299335" cy="0"/>
          </a:xfrm>
          <a:custGeom>
            <a:avLst/>
            <a:gdLst/>
            <a:ahLst/>
            <a:cxnLst/>
            <a:rect l="l" t="t" r="r" b="b"/>
            <a:pathLst>
              <a:path w="2299334">
                <a:moveTo>
                  <a:pt x="0" y="0"/>
                </a:moveTo>
                <a:lnTo>
                  <a:pt x="2299106" y="0"/>
                </a:lnTo>
              </a:path>
            </a:pathLst>
          </a:custGeom>
          <a:ln w="25400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07598" y="69727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682498" y="69727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2530" y="8553199"/>
            <a:ext cx="11938000" cy="0"/>
          </a:xfrm>
          <a:custGeom>
            <a:avLst/>
            <a:gdLst/>
            <a:ahLst/>
            <a:cxnLst/>
            <a:rect l="l" t="t" r="r" b="b"/>
            <a:pathLst>
              <a:path w="11938000">
                <a:moveTo>
                  <a:pt x="0" y="0"/>
                </a:moveTo>
                <a:lnTo>
                  <a:pt x="11937873" y="0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6250" y="85531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528550" y="85531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32054" y="8854312"/>
            <a:ext cx="1285059" cy="585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636000"/>
            <a:ext cx="13004800" cy="1117600"/>
          </a:xfrm>
          <a:custGeom>
            <a:avLst/>
            <a:gdLst/>
            <a:ahLst/>
            <a:cxnLst/>
            <a:rect l="l" t="t" r="r" b="b"/>
            <a:pathLst>
              <a:path w="13004800" h="1117600">
                <a:moveTo>
                  <a:pt x="0" y="1117600"/>
                </a:moveTo>
                <a:lnTo>
                  <a:pt x="13004800" y="1117600"/>
                </a:lnTo>
                <a:lnTo>
                  <a:pt x="13004800" y="0"/>
                </a:lnTo>
                <a:lnTo>
                  <a:pt x="0" y="0"/>
                </a:lnTo>
                <a:lnTo>
                  <a:pt x="0" y="1117600"/>
                </a:lnTo>
                <a:close/>
              </a:path>
            </a:pathLst>
          </a:custGeom>
          <a:solidFill>
            <a:srgbClr val="9CC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6609" y="1013564"/>
            <a:ext cx="8428991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ct val="100000"/>
              </a:lnSpc>
            </a:pPr>
            <a:r>
              <a:rPr lang="nb-NO" spc="-60" dirty="0" smtClean="0">
                <a:latin typeface="+mj-lt"/>
              </a:rPr>
              <a:t>ET NASJONALT ANBEFALT </a:t>
            </a:r>
            <a:r>
              <a:rPr spc="-60" dirty="0" smtClean="0">
                <a:latin typeface="+mj-lt"/>
              </a:rPr>
              <a:t>SENTRALANLEGG </a:t>
            </a:r>
            <a:r>
              <a:rPr spc="-70" dirty="0">
                <a:latin typeface="+mj-lt"/>
              </a:rPr>
              <a:t>FOR</a:t>
            </a:r>
            <a:r>
              <a:rPr spc="-125" dirty="0">
                <a:latin typeface="+mj-lt"/>
              </a:rPr>
              <a:t> </a:t>
            </a:r>
            <a:r>
              <a:rPr spc="-60" dirty="0">
                <a:latin typeface="+mj-lt"/>
              </a:rPr>
              <a:t>NORD-NORGE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6940" y="2525395"/>
            <a:ext cx="9928860" cy="4918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60070" indent="-342900">
              <a:lnSpc>
                <a:spcPct val="113300"/>
              </a:lnSpc>
              <a:buFont typeface="Arial" charset="0"/>
              <a:buChar char="•"/>
              <a:tabLst>
                <a:tab pos="235585" algn="l"/>
              </a:tabLst>
            </a:pPr>
            <a:r>
              <a:rPr sz="2500" spc="-30" dirty="0">
                <a:latin typeface="+mj-lt"/>
                <a:cs typeface="Montserrat-Regular"/>
              </a:rPr>
              <a:t>Nye </a:t>
            </a:r>
            <a:r>
              <a:rPr sz="2500" b="1" spc="-5" dirty="0">
                <a:latin typeface="+mj-lt"/>
                <a:cs typeface="Montserrat-Regular"/>
              </a:rPr>
              <a:t>HELÅRSBAKKER </a:t>
            </a:r>
            <a:r>
              <a:rPr sz="2500" spc="-5" dirty="0">
                <a:latin typeface="+mj-lt"/>
                <a:cs typeface="Montserrat-Regular"/>
              </a:rPr>
              <a:t>med </a:t>
            </a:r>
            <a:r>
              <a:rPr sz="2500" spc="-15" dirty="0">
                <a:latin typeface="+mj-lt"/>
                <a:cs typeface="Montserrat-Regular"/>
              </a:rPr>
              <a:t>plast </a:t>
            </a:r>
            <a:r>
              <a:rPr sz="2500" spc="-10" dirty="0">
                <a:latin typeface="+mj-lt"/>
                <a:cs typeface="Montserrat-Regular"/>
              </a:rPr>
              <a:t>og </a:t>
            </a:r>
            <a:r>
              <a:rPr sz="2500" spc="-20" dirty="0">
                <a:latin typeface="+mj-lt"/>
                <a:cs typeface="Montserrat-Regular"/>
              </a:rPr>
              <a:t>snøproduksjon  </a:t>
            </a:r>
            <a:r>
              <a:rPr sz="2500" spc="-45" dirty="0">
                <a:latin typeface="+mj-lt"/>
                <a:cs typeface="Montserrat-Regular"/>
              </a:rPr>
              <a:t>Fra </a:t>
            </a:r>
            <a:r>
              <a:rPr sz="2500" spc="-80" dirty="0">
                <a:latin typeface="+mj-lt"/>
                <a:cs typeface="Montserrat-Regular"/>
              </a:rPr>
              <a:t>K-10 </a:t>
            </a:r>
            <a:r>
              <a:rPr sz="2500" spc="-10" dirty="0">
                <a:latin typeface="+mj-lt"/>
                <a:cs typeface="Montserrat-Regular"/>
              </a:rPr>
              <a:t>til </a:t>
            </a:r>
            <a:r>
              <a:rPr sz="2500" spc="-65" dirty="0">
                <a:latin typeface="+mj-lt"/>
                <a:cs typeface="Montserrat-Regular"/>
              </a:rPr>
              <a:t>K-105</a:t>
            </a:r>
            <a:r>
              <a:rPr sz="2500" spc="70" dirty="0">
                <a:latin typeface="+mj-lt"/>
                <a:cs typeface="Montserrat-Regular"/>
              </a:rPr>
              <a:t> </a:t>
            </a:r>
            <a:r>
              <a:rPr sz="2500" spc="-5" dirty="0">
                <a:latin typeface="+mj-lt"/>
                <a:cs typeface="Montserrat-Regular"/>
              </a:rPr>
              <a:t>m.</a:t>
            </a:r>
            <a:endParaRPr sz="2500" dirty="0">
              <a:latin typeface="+mj-lt"/>
              <a:cs typeface="Montserrat-Regular"/>
            </a:endParaRPr>
          </a:p>
          <a:p>
            <a:pPr marL="342900" indent="-342900">
              <a:lnSpc>
                <a:spcPct val="100000"/>
              </a:lnSpc>
              <a:spcBef>
                <a:spcPts val="25"/>
              </a:spcBef>
              <a:buFont typeface="Arial" charset="0"/>
              <a:buChar char="•"/>
            </a:pPr>
            <a:endParaRPr sz="2500" dirty="0" smtClean="0">
              <a:latin typeface="+mj-lt"/>
              <a:cs typeface="Montserrat-Regular"/>
            </a:endParaRPr>
          </a:p>
          <a:p>
            <a:pPr marL="355600" indent="-342900">
              <a:lnSpc>
                <a:spcPct val="100000"/>
              </a:lnSpc>
              <a:buFont typeface="Arial" charset="0"/>
              <a:buChar char="•"/>
              <a:tabLst>
                <a:tab pos="235585" algn="l"/>
              </a:tabLst>
            </a:pPr>
            <a:r>
              <a:rPr sz="2500" spc="-20" dirty="0" smtClean="0">
                <a:latin typeface="+mj-lt"/>
                <a:cs typeface="Montserrat-Regular"/>
              </a:rPr>
              <a:t>Etablere </a:t>
            </a:r>
            <a:r>
              <a:rPr sz="2500" b="1" spc="-5" dirty="0">
                <a:latin typeface="+mj-lt"/>
                <a:cs typeface="Montserrat-Regular"/>
              </a:rPr>
              <a:t>HEIS </a:t>
            </a:r>
            <a:r>
              <a:rPr sz="2500" spc="-10" dirty="0">
                <a:latin typeface="+mj-lt"/>
                <a:cs typeface="Montserrat-Regular"/>
              </a:rPr>
              <a:t>og </a:t>
            </a:r>
            <a:r>
              <a:rPr sz="2500" spc="-20" dirty="0">
                <a:latin typeface="+mj-lt"/>
                <a:cs typeface="Montserrat-Regular"/>
              </a:rPr>
              <a:t>tilbringerløsninger tilpasset</a:t>
            </a:r>
            <a:r>
              <a:rPr sz="2500" spc="50" dirty="0">
                <a:latin typeface="+mj-lt"/>
                <a:cs typeface="Montserrat-Regular"/>
              </a:rPr>
              <a:t> </a:t>
            </a:r>
            <a:r>
              <a:rPr sz="2500" spc="-25" dirty="0" smtClean="0">
                <a:latin typeface="+mj-lt"/>
                <a:cs typeface="Montserrat-Regular"/>
              </a:rPr>
              <a:t>formålet</a:t>
            </a:r>
            <a:r>
              <a:rPr lang="nb-NO" sz="2500" spc="-25" dirty="0" smtClean="0">
                <a:latin typeface="+mj-lt"/>
                <a:cs typeface="Montserrat-Regular"/>
              </a:rPr>
              <a:t>.</a:t>
            </a:r>
            <a:endParaRPr sz="2500" dirty="0">
              <a:latin typeface="+mj-lt"/>
              <a:cs typeface="Montserrat-Regular"/>
            </a:endParaRPr>
          </a:p>
          <a:p>
            <a:pPr marL="342900" indent="-342900">
              <a:lnSpc>
                <a:spcPct val="100000"/>
              </a:lnSpc>
              <a:spcBef>
                <a:spcPts val="25"/>
              </a:spcBef>
              <a:buFont typeface="Arial" charset="0"/>
              <a:buChar char="•"/>
            </a:pPr>
            <a:endParaRPr sz="2500" dirty="0" smtClean="0">
              <a:latin typeface="+mj-lt"/>
              <a:cs typeface="Montserrat-Regular"/>
            </a:endParaRPr>
          </a:p>
          <a:p>
            <a:pPr marL="355600" indent="-342900">
              <a:lnSpc>
                <a:spcPct val="100000"/>
              </a:lnSpc>
              <a:buFont typeface="Arial" charset="0"/>
              <a:buChar char="•"/>
              <a:tabLst>
                <a:tab pos="235585" algn="l"/>
              </a:tabLst>
            </a:pPr>
            <a:r>
              <a:rPr sz="2500" b="1" spc="-20" dirty="0" smtClean="0">
                <a:latin typeface="+mj-lt"/>
                <a:cs typeface="Montserrat-Regular"/>
              </a:rPr>
              <a:t>MASKIN/PREPARERINGSUTSTYR</a:t>
            </a:r>
            <a:r>
              <a:rPr lang="nb-NO" sz="2500" dirty="0" smtClean="0">
                <a:latin typeface="+mj-lt"/>
                <a:cs typeface="Montserrat-Regular"/>
              </a:rPr>
              <a:t> </a:t>
            </a:r>
          </a:p>
          <a:p>
            <a:pPr marL="12700">
              <a:lnSpc>
                <a:spcPct val="100000"/>
              </a:lnSpc>
              <a:tabLst>
                <a:tab pos="235585" algn="l"/>
              </a:tabLst>
            </a:pPr>
            <a:r>
              <a:rPr lang="nb-NO" sz="2500" spc="-15" dirty="0" smtClean="0">
                <a:latin typeface="+mj-lt"/>
                <a:cs typeface="Montserrat-Regular"/>
              </a:rPr>
              <a:t>		</a:t>
            </a:r>
            <a:r>
              <a:rPr sz="2500" spc="-15" dirty="0" smtClean="0">
                <a:latin typeface="+mj-lt"/>
                <a:cs typeface="Montserrat-Regular"/>
              </a:rPr>
              <a:t>både </a:t>
            </a:r>
            <a:r>
              <a:rPr sz="2500" dirty="0">
                <a:latin typeface="+mj-lt"/>
                <a:cs typeface="Montserrat-Regular"/>
              </a:rPr>
              <a:t>i </a:t>
            </a:r>
            <a:r>
              <a:rPr sz="2500" spc="-35" dirty="0">
                <a:latin typeface="+mj-lt"/>
                <a:cs typeface="Montserrat-Regular"/>
              </a:rPr>
              <a:t>over </a:t>
            </a:r>
            <a:r>
              <a:rPr sz="2500" spc="-10" dirty="0">
                <a:latin typeface="+mj-lt"/>
                <a:cs typeface="Montserrat-Regular"/>
              </a:rPr>
              <a:t>og </a:t>
            </a:r>
            <a:r>
              <a:rPr sz="2500" spc="-20" dirty="0" smtClean="0">
                <a:latin typeface="+mj-lt"/>
                <a:cs typeface="Montserrat-Regular"/>
              </a:rPr>
              <a:t>unnarenn</a:t>
            </a:r>
            <a:r>
              <a:rPr lang="nb-NO" sz="2500" spc="-20" dirty="0" smtClean="0">
                <a:latin typeface="+mj-lt"/>
                <a:cs typeface="Montserrat-Regular"/>
              </a:rPr>
              <a:t>.</a:t>
            </a:r>
            <a:endParaRPr sz="2500" dirty="0">
              <a:latin typeface="+mj-lt"/>
              <a:cs typeface="Montserrat-Regular"/>
            </a:endParaRPr>
          </a:p>
          <a:p>
            <a:pPr marL="342900" indent="-342900">
              <a:lnSpc>
                <a:spcPct val="100000"/>
              </a:lnSpc>
              <a:spcBef>
                <a:spcPts val="28"/>
              </a:spcBef>
              <a:buFont typeface="Arial" charset="0"/>
              <a:buChar char="•"/>
            </a:pPr>
            <a:endParaRPr sz="2500" dirty="0">
              <a:latin typeface="+mj-lt"/>
              <a:cs typeface="Montserrat-Regular"/>
            </a:endParaRPr>
          </a:p>
          <a:p>
            <a:pPr marL="355600" marR="4270375" indent="-342900">
              <a:lnSpc>
                <a:spcPct val="113300"/>
              </a:lnSpc>
              <a:buFont typeface="Arial" charset="0"/>
              <a:buChar char="•"/>
              <a:tabLst>
                <a:tab pos="235585" algn="l"/>
              </a:tabLst>
            </a:pPr>
            <a:r>
              <a:rPr sz="2500" spc="-20" dirty="0">
                <a:latin typeface="+mj-lt"/>
                <a:cs typeface="Montserrat-Regular"/>
              </a:rPr>
              <a:t>Etablere </a:t>
            </a:r>
            <a:r>
              <a:rPr sz="2500" b="1" spc="-25" dirty="0">
                <a:latin typeface="+mj-lt"/>
                <a:cs typeface="Montserrat-Regular"/>
              </a:rPr>
              <a:t>ARENABYGG </a:t>
            </a:r>
            <a:r>
              <a:rPr sz="2500" spc="-5" dirty="0">
                <a:latin typeface="+mj-lt"/>
                <a:cs typeface="Montserrat-Regular"/>
              </a:rPr>
              <a:t>med </a:t>
            </a:r>
            <a:r>
              <a:rPr sz="2500" spc="-20" dirty="0" smtClean="0">
                <a:latin typeface="+mj-lt"/>
                <a:cs typeface="Montserrat-Regular"/>
              </a:rPr>
              <a:t>nødvendige</a:t>
            </a:r>
            <a:r>
              <a:rPr lang="nb-NO" sz="2500" spc="-40" dirty="0" smtClean="0">
                <a:latin typeface="+mj-lt"/>
                <a:cs typeface="Montserrat-Regular"/>
              </a:rPr>
              <a:t> 	</a:t>
            </a:r>
            <a:r>
              <a:rPr sz="2500" spc="-30" dirty="0" smtClean="0">
                <a:latin typeface="+mj-lt"/>
                <a:cs typeface="Montserrat-Regular"/>
              </a:rPr>
              <a:t>fasiliteter</a:t>
            </a:r>
            <a:r>
              <a:rPr lang="nb-NO" sz="2500" spc="-30" dirty="0" smtClean="0">
                <a:latin typeface="+mj-lt"/>
                <a:cs typeface="Montserrat-Regular"/>
              </a:rPr>
              <a:t>.</a:t>
            </a:r>
            <a:endParaRPr lang="nb-NO" sz="2500" dirty="0">
              <a:latin typeface="+mj-lt"/>
              <a:cs typeface="Montserrat-Regular"/>
            </a:endParaRPr>
          </a:p>
          <a:p>
            <a:pPr marL="355600" marR="4270375" indent="-342900">
              <a:lnSpc>
                <a:spcPct val="113300"/>
              </a:lnSpc>
              <a:buFont typeface="Arial" charset="0"/>
              <a:buChar char="•"/>
              <a:tabLst>
                <a:tab pos="235585" algn="l"/>
              </a:tabLst>
            </a:pPr>
            <a:endParaRPr lang="nb-NO" sz="2500" spc="-15" dirty="0">
              <a:latin typeface="+mj-lt"/>
              <a:cs typeface="Montserrat-Regular"/>
            </a:endParaRPr>
          </a:p>
          <a:p>
            <a:pPr marL="355600" marR="4270375" indent="-342900">
              <a:lnSpc>
                <a:spcPct val="113300"/>
              </a:lnSpc>
              <a:buFont typeface="Arial" charset="0"/>
              <a:buChar char="•"/>
              <a:tabLst>
                <a:tab pos="235585" algn="l"/>
              </a:tabLst>
            </a:pPr>
            <a:r>
              <a:rPr sz="2500" spc="-15" dirty="0" smtClean="0">
                <a:latin typeface="+mj-lt"/>
                <a:cs typeface="Montserrat-Regular"/>
              </a:rPr>
              <a:t>Utvikle </a:t>
            </a:r>
            <a:r>
              <a:rPr sz="2500" spc="-20" dirty="0">
                <a:latin typeface="+mj-lt"/>
                <a:cs typeface="Montserrat-Regular"/>
              </a:rPr>
              <a:t>et</a:t>
            </a:r>
            <a:r>
              <a:rPr sz="2500" spc="-55" dirty="0">
                <a:latin typeface="+mj-lt"/>
                <a:cs typeface="Montserrat-Regular"/>
              </a:rPr>
              <a:t> </a:t>
            </a:r>
            <a:r>
              <a:rPr sz="2500" spc="-25" dirty="0">
                <a:latin typeface="+mj-lt"/>
                <a:cs typeface="Montserrat-Regular"/>
              </a:rPr>
              <a:t>fremtidig</a:t>
            </a:r>
            <a:endParaRPr sz="2500" dirty="0">
              <a:latin typeface="+mj-lt"/>
              <a:cs typeface="Montserrat-Regular"/>
            </a:endParaRPr>
          </a:p>
          <a:p>
            <a:pPr marL="469900">
              <a:lnSpc>
                <a:spcPct val="100000"/>
              </a:lnSpc>
              <a:spcBef>
                <a:spcPts val="400"/>
              </a:spcBef>
            </a:pPr>
            <a:r>
              <a:rPr sz="2500" b="1" spc="-35" dirty="0">
                <a:latin typeface="+mj-lt"/>
                <a:cs typeface="Montserrat-Regular"/>
              </a:rPr>
              <a:t>SKOLE- </a:t>
            </a:r>
            <a:r>
              <a:rPr sz="2500" b="1" spc="-10" dirty="0">
                <a:latin typeface="+mj-lt"/>
                <a:cs typeface="Montserrat-Regular"/>
              </a:rPr>
              <a:t>OG</a:t>
            </a:r>
            <a:r>
              <a:rPr sz="2500" b="1" spc="15" dirty="0">
                <a:latin typeface="+mj-lt"/>
                <a:cs typeface="Montserrat-Regular"/>
              </a:rPr>
              <a:t> </a:t>
            </a:r>
            <a:r>
              <a:rPr sz="2500" b="1" spc="-20" dirty="0" smtClean="0">
                <a:latin typeface="+mj-lt"/>
                <a:cs typeface="Montserrat-Regular"/>
              </a:rPr>
              <a:t>STUDIETILBUD</a:t>
            </a:r>
            <a:r>
              <a:rPr lang="nb-NO" sz="2500" b="1" spc="-20" dirty="0" smtClean="0">
                <a:latin typeface="+mj-lt"/>
                <a:cs typeface="Montserrat-Regular"/>
              </a:rPr>
              <a:t>.</a:t>
            </a:r>
            <a:endParaRPr sz="2500" dirty="0">
              <a:latin typeface="+mj-lt"/>
              <a:cs typeface="Montserrat-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32054" y="8854312"/>
            <a:ext cx="1285059" cy="585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83400" y="4419600"/>
            <a:ext cx="5372100" cy="353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2530" y="8553199"/>
            <a:ext cx="11938000" cy="0"/>
          </a:xfrm>
          <a:custGeom>
            <a:avLst/>
            <a:gdLst/>
            <a:ahLst/>
            <a:cxnLst/>
            <a:rect l="l" t="t" r="r" b="b"/>
            <a:pathLst>
              <a:path w="11938000">
                <a:moveTo>
                  <a:pt x="0" y="0"/>
                </a:moveTo>
                <a:lnTo>
                  <a:pt x="11937873" y="0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6250" y="85531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528550" y="85531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636000"/>
            <a:ext cx="13004800" cy="1117600"/>
          </a:xfrm>
          <a:custGeom>
            <a:avLst/>
            <a:gdLst/>
            <a:ahLst/>
            <a:cxnLst/>
            <a:rect l="l" t="t" r="r" b="b"/>
            <a:pathLst>
              <a:path w="13004800" h="1117600">
                <a:moveTo>
                  <a:pt x="0" y="0"/>
                </a:moveTo>
                <a:lnTo>
                  <a:pt x="0" y="1117600"/>
                </a:lnTo>
                <a:lnTo>
                  <a:pt x="13004800" y="1117600"/>
                </a:lnTo>
                <a:lnTo>
                  <a:pt x="1300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CD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38800" y="4711700"/>
            <a:ext cx="6464300" cy="3467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ct val="100000"/>
              </a:lnSpc>
            </a:pPr>
            <a:r>
              <a:rPr spc="-75" dirty="0">
                <a:latin typeface="+mj-lt"/>
              </a:rPr>
              <a:t>HOPPSPORTENS </a:t>
            </a:r>
            <a:r>
              <a:rPr spc="-65" dirty="0">
                <a:latin typeface="+mj-lt"/>
              </a:rPr>
              <a:t>FRAMTID </a:t>
            </a:r>
            <a:r>
              <a:rPr sz="2800" dirty="0">
                <a:latin typeface="+mj-lt"/>
              </a:rPr>
              <a:t>I</a:t>
            </a:r>
            <a:r>
              <a:rPr sz="2800" spc="-55" dirty="0">
                <a:latin typeface="+mj-lt"/>
              </a:rPr>
              <a:t> </a:t>
            </a:r>
            <a:r>
              <a:rPr sz="2800" spc="-60" dirty="0">
                <a:latin typeface="+mj-lt"/>
              </a:rPr>
              <a:t>NORDLAND/NORD-NORGE</a:t>
            </a:r>
            <a:endParaRPr sz="2800" dirty="0">
              <a:latin typeface="+mj-l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5300" y="2148836"/>
            <a:ext cx="10154285" cy="3129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585" indent="-222885">
              <a:lnSpc>
                <a:spcPct val="100000"/>
              </a:lnSpc>
              <a:buChar char="•"/>
              <a:tabLst>
                <a:tab pos="235585" algn="l"/>
              </a:tabLst>
            </a:pPr>
            <a:r>
              <a:rPr sz="2500" spc="-25" dirty="0">
                <a:latin typeface="+mj-lt"/>
                <a:cs typeface="Montserrat"/>
              </a:rPr>
              <a:t>Uten </a:t>
            </a:r>
            <a:r>
              <a:rPr sz="2500" spc="-10" dirty="0">
                <a:latin typeface="+mj-lt"/>
                <a:cs typeface="Montserrat"/>
              </a:rPr>
              <a:t>anlegg, </a:t>
            </a:r>
            <a:r>
              <a:rPr sz="2500" spc="-15" dirty="0">
                <a:latin typeface="+mj-lt"/>
                <a:cs typeface="Montserrat"/>
              </a:rPr>
              <a:t>ingen</a:t>
            </a:r>
            <a:r>
              <a:rPr sz="2500" dirty="0">
                <a:latin typeface="+mj-lt"/>
                <a:cs typeface="Montserrat"/>
              </a:rPr>
              <a:t> </a:t>
            </a:r>
            <a:r>
              <a:rPr sz="2500" spc="-20" dirty="0">
                <a:latin typeface="+mj-lt"/>
                <a:cs typeface="Montserrat"/>
              </a:rPr>
              <a:t>aktivitet!</a:t>
            </a:r>
            <a:endParaRPr sz="2500" dirty="0">
              <a:latin typeface="+mj-lt"/>
              <a:cs typeface="Montserra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Montserrat"/>
              <a:buChar char="•"/>
            </a:pPr>
            <a:endParaRPr sz="2500" dirty="0">
              <a:latin typeface="+mj-lt"/>
              <a:cs typeface="Times New Roman"/>
            </a:endParaRPr>
          </a:p>
          <a:p>
            <a:pPr marL="235585" indent="-222885">
              <a:lnSpc>
                <a:spcPct val="100000"/>
              </a:lnSpc>
              <a:buChar char="•"/>
              <a:tabLst>
                <a:tab pos="235585" algn="l"/>
              </a:tabLst>
            </a:pPr>
            <a:r>
              <a:rPr sz="2500" spc="-20" dirty="0">
                <a:latin typeface="+mj-lt"/>
                <a:cs typeface="Montserrat"/>
              </a:rPr>
              <a:t>Felles </a:t>
            </a:r>
            <a:r>
              <a:rPr sz="2500" spc="-25" dirty="0">
                <a:latin typeface="+mj-lt"/>
                <a:cs typeface="Montserrat"/>
              </a:rPr>
              <a:t>ønske </a:t>
            </a:r>
            <a:r>
              <a:rPr sz="2500" spc="-10" dirty="0">
                <a:latin typeface="+mj-lt"/>
                <a:cs typeface="Montserrat"/>
              </a:rPr>
              <a:t>og </a:t>
            </a:r>
            <a:r>
              <a:rPr sz="2500" spc="-20" dirty="0">
                <a:latin typeface="+mj-lt"/>
                <a:cs typeface="Montserrat"/>
              </a:rPr>
              <a:t>felles </a:t>
            </a:r>
            <a:r>
              <a:rPr sz="2500" spc="-10" dirty="0">
                <a:latin typeface="+mj-lt"/>
                <a:cs typeface="Montserrat"/>
              </a:rPr>
              <a:t>mål, </a:t>
            </a:r>
            <a:r>
              <a:rPr sz="2500" spc="-65" dirty="0">
                <a:latin typeface="+mj-lt"/>
                <a:cs typeface="Montserrat"/>
              </a:rPr>
              <a:t>NIF, </a:t>
            </a:r>
            <a:r>
              <a:rPr sz="2500" spc="-60" dirty="0">
                <a:latin typeface="+mj-lt"/>
                <a:cs typeface="Montserrat"/>
              </a:rPr>
              <a:t>NSF, </a:t>
            </a:r>
            <a:r>
              <a:rPr sz="2500" dirty="0">
                <a:latin typeface="+mj-lt"/>
                <a:cs typeface="Montserrat"/>
              </a:rPr>
              <a:t>NSK, </a:t>
            </a:r>
            <a:r>
              <a:rPr sz="2500" spc="-15" dirty="0">
                <a:latin typeface="+mj-lt"/>
                <a:cs typeface="Montserrat"/>
              </a:rPr>
              <a:t>RIR, </a:t>
            </a:r>
            <a:r>
              <a:rPr sz="2500" spc="-20" dirty="0">
                <a:latin typeface="+mj-lt"/>
                <a:cs typeface="Montserrat"/>
              </a:rPr>
              <a:t>Polarsirkelen</a:t>
            </a:r>
            <a:r>
              <a:rPr sz="2500" spc="165" dirty="0">
                <a:latin typeface="+mj-lt"/>
                <a:cs typeface="Montserrat"/>
              </a:rPr>
              <a:t> </a:t>
            </a:r>
            <a:r>
              <a:rPr sz="2500" spc="-10" dirty="0" smtClean="0">
                <a:latin typeface="+mj-lt"/>
                <a:cs typeface="Montserrat"/>
              </a:rPr>
              <a:t>Ski</a:t>
            </a:r>
            <a:r>
              <a:rPr lang="nb-NO" sz="2500" spc="-10" dirty="0" smtClean="0">
                <a:latin typeface="+mj-lt"/>
                <a:cs typeface="Montserrat"/>
              </a:rPr>
              <a:t>.</a:t>
            </a:r>
            <a:endParaRPr sz="2500" dirty="0">
              <a:latin typeface="+mj-lt"/>
              <a:cs typeface="Montserra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Montserrat"/>
              <a:buChar char="•"/>
            </a:pPr>
            <a:endParaRPr sz="2500" dirty="0">
              <a:latin typeface="+mj-lt"/>
              <a:cs typeface="Times New Roman"/>
            </a:endParaRPr>
          </a:p>
          <a:p>
            <a:pPr marL="235585" indent="-222885">
              <a:lnSpc>
                <a:spcPct val="100000"/>
              </a:lnSpc>
              <a:buChar char="•"/>
              <a:tabLst>
                <a:tab pos="235585" algn="l"/>
              </a:tabLst>
            </a:pPr>
            <a:r>
              <a:rPr sz="2500" spc="-15" dirty="0">
                <a:latin typeface="+mj-lt"/>
                <a:cs typeface="Montserrat"/>
              </a:rPr>
              <a:t>Morgendagens</a:t>
            </a:r>
            <a:r>
              <a:rPr sz="2500" spc="-75" dirty="0">
                <a:latin typeface="+mj-lt"/>
                <a:cs typeface="Montserrat"/>
              </a:rPr>
              <a:t> </a:t>
            </a:r>
            <a:r>
              <a:rPr sz="2500" spc="-15" dirty="0" smtClean="0">
                <a:latin typeface="+mj-lt"/>
                <a:cs typeface="Montserrat"/>
              </a:rPr>
              <a:t>anlegg</a:t>
            </a:r>
            <a:r>
              <a:rPr lang="nb-NO" sz="2500" spc="-15" dirty="0" smtClean="0">
                <a:latin typeface="+mj-lt"/>
                <a:cs typeface="Montserrat"/>
              </a:rPr>
              <a:t>.</a:t>
            </a:r>
            <a:endParaRPr sz="2500" dirty="0">
              <a:latin typeface="+mj-lt"/>
              <a:cs typeface="Montserra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Montserrat"/>
              <a:buChar char="•"/>
            </a:pPr>
            <a:endParaRPr sz="2500" dirty="0">
              <a:latin typeface="+mj-lt"/>
              <a:cs typeface="Times New Roman"/>
            </a:endParaRPr>
          </a:p>
          <a:p>
            <a:pPr marL="235585" indent="-222885">
              <a:lnSpc>
                <a:spcPct val="100000"/>
              </a:lnSpc>
              <a:buChar char="•"/>
              <a:tabLst>
                <a:tab pos="235585" algn="l"/>
              </a:tabLst>
            </a:pPr>
            <a:r>
              <a:rPr sz="2500" spc="-40" dirty="0">
                <a:latin typeface="+mj-lt"/>
                <a:cs typeface="Montserrat"/>
              </a:rPr>
              <a:t>Vår</a:t>
            </a:r>
            <a:r>
              <a:rPr sz="2500" spc="-80" dirty="0">
                <a:latin typeface="+mj-lt"/>
                <a:cs typeface="Montserrat"/>
              </a:rPr>
              <a:t> </a:t>
            </a:r>
            <a:r>
              <a:rPr sz="2500" spc="-25" dirty="0">
                <a:latin typeface="+mj-lt"/>
                <a:cs typeface="Montserrat"/>
              </a:rPr>
              <a:t>fremtid,</a:t>
            </a:r>
            <a:endParaRPr sz="2500" dirty="0">
              <a:latin typeface="+mj-l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469265" algn="l"/>
              </a:tabLst>
            </a:pPr>
            <a:r>
              <a:rPr sz="2500" dirty="0">
                <a:latin typeface="+mj-lt"/>
                <a:cs typeface="Montserrat"/>
              </a:rPr>
              <a:t> 	</a:t>
            </a:r>
            <a:r>
              <a:rPr sz="2500" spc="-20" dirty="0">
                <a:latin typeface="+mj-lt"/>
                <a:cs typeface="Montserrat"/>
              </a:rPr>
              <a:t>vår</a:t>
            </a:r>
            <a:r>
              <a:rPr sz="2500" spc="-55" dirty="0">
                <a:latin typeface="+mj-lt"/>
                <a:cs typeface="Montserrat"/>
              </a:rPr>
              <a:t> </a:t>
            </a:r>
            <a:r>
              <a:rPr sz="2500" spc="-25" dirty="0" smtClean="0">
                <a:latin typeface="+mj-lt"/>
                <a:cs typeface="Montserrat"/>
              </a:rPr>
              <a:t>mulighet</a:t>
            </a:r>
            <a:r>
              <a:rPr lang="nb-NO" sz="2500" spc="-25" dirty="0" smtClean="0">
                <a:latin typeface="+mj-lt"/>
                <a:cs typeface="Montserrat"/>
              </a:rPr>
              <a:t>.</a:t>
            </a:r>
            <a:endParaRPr sz="2500" dirty="0">
              <a:latin typeface="+mj-lt"/>
              <a:cs typeface="Montserra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2530" y="8553199"/>
            <a:ext cx="11938000" cy="0"/>
          </a:xfrm>
          <a:custGeom>
            <a:avLst/>
            <a:gdLst/>
            <a:ahLst/>
            <a:cxnLst/>
            <a:rect l="l" t="t" r="r" b="b"/>
            <a:pathLst>
              <a:path w="11938000">
                <a:moveTo>
                  <a:pt x="0" y="0"/>
                </a:moveTo>
                <a:lnTo>
                  <a:pt x="11937873" y="0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6250" y="85531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528550" y="85531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32054" y="8854312"/>
            <a:ext cx="1285059" cy="585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636000"/>
            <a:ext cx="13004800" cy="1117600"/>
          </a:xfrm>
          <a:custGeom>
            <a:avLst/>
            <a:gdLst/>
            <a:ahLst/>
            <a:cxnLst/>
            <a:rect l="l" t="t" r="r" b="b"/>
            <a:pathLst>
              <a:path w="13004800" h="1117600">
                <a:moveTo>
                  <a:pt x="0" y="0"/>
                </a:moveTo>
                <a:lnTo>
                  <a:pt x="0" y="1117600"/>
                </a:lnTo>
                <a:lnTo>
                  <a:pt x="13004800" y="1117600"/>
                </a:lnTo>
                <a:lnTo>
                  <a:pt x="1300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CD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ct val="100000"/>
              </a:lnSpc>
            </a:pPr>
            <a:r>
              <a:rPr spc="-75" dirty="0">
                <a:latin typeface="+mj-lt"/>
              </a:rPr>
              <a:t>HOPPSPORTENS </a:t>
            </a:r>
            <a:r>
              <a:rPr spc="-65" dirty="0">
                <a:latin typeface="+mj-lt"/>
              </a:rPr>
              <a:t>FRAMTID </a:t>
            </a:r>
            <a:r>
              <a:rPr sz="2800" dirty="0">
                <a:latin typeface="+mj-lt"/>
              </a:rPr>
              <a:t>I</a:t>
            </a:r>
            <a:r>
              <a:rPr sz="2800" spc="-55" dirty="0">
                <a:latin typeface="+mj-lt"/>
              </a:rPr>
              <a:t> </a:t>
            </a:r>
            <a:r>
              <a:rPr sz="2800" spc="-60" dirty="0">
                <a:latin typeface="+mj-lt"/>
              </a:rPr>
              <a:t>NORDLAND/NORD-NORGE</a:t>
            </a:r>
            <a:endParaRPr sz="2800" dirty="0">
              <a:latin typeface="+mj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3600" y="2336154"/>
            <a:ext cx="4038600" cy="3162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585" indent="-222885">
              <a:buFontTx/>
              <a:buChar char="•"/>
              <a:tabLst>
                <a:tab pos="235585" algn="l"/>
              </a:tabLst>
            </a:pPr>
            <a:r>
              <a:rPr lang="nb-NO" sz="2300" spc="-15" dirty="0" smtClean="0">
                <a:latin typeface="+mj-lt"/>
                <a:cs typeface="Montserrat"/>
              </a:rPr>
              <a:t>Kortreist talentutvikling. Idretten vinner, ungdom vinner og lokalt miljø styrkes.</a:t>
            </a:r>
            <a:endParaRPr lang="nb-NO" sz="2300" spc="-20" dirty="0" smtClean="0">
              <a:latin typeface="+mj-lt"/>
              <a:cs typeface="Montserrat"/>
            </a:endParaRPr>
          </a:p>
          <a:p>
            <a:pPr marL="235585" indent="-222885">
              <a:lnSpc>
                <a:spcPct val="100000"/>
              </a:lnSpc>
              <a:buChar char="•"/>
              <a:tabLst>
                <a:tab pos="235585" algn="l"/>
              </a:tabLst>
            </a:pPr>
            <a:endParaRPr lang="nb-NO" sz="2300" spc="-20" dirty="0">
              <a:latin typeface="+mj-lt"/>
              <a:cs typeface="Montserrat"/>
            </a:endParaRPr>
          </a:p>
          <a:p>
            <a:pPr marL="235585" indent="-222885">
              <a:lnSpc>
                <a:spcPct val="100000"/>
              </a:lnSpc>
              <a:buChar char="•"/>
              <a:tabLst>
                <a:tab pos="235585" algn="l"/>
              </a:tabLst>
            </a:pPr>
            <a:r>
              <a:rPr sz="2300" spc="-20" dirty="0" smtClean="0">
                <a:latin typeface="+mj-lt"/>
                <a:cs typeface="Montserrat"/>
              </a:rPr>
              <a:t>Polarsirkelen </a:t>
            </a:r>
            <a:r>
              <a:rPr sz="2300" spc="-15" dirty="0">
                <a:latin typeface="+mj-lt"/>
                <a:cs typeface="Montserrat"/>
              </a:rPr>
              <a:t>videregående</a:t>
            </a:r>
            <a:r>
              <a:rPr sz="2300" spc="-50" dirty="0">
                <a:latin typeface="+mj-lt"/>
                <a:cs typeface="Montserrat"/>
              </a:rPr>
              <a:t> </a:t>
            </a:r>
            <a:r>
              <a:rPr sz="2300" spc="-25" dirty="0" smtClean="0">
                <a:latin typeface="+mj-lt"/>
                <a:cs typeface="Montserrat"/>
              </a:rPr>
              <a:t>skole</a:t>
            </a:r>
            <a:r>
              <a:rPr lang="nb-NO" sz="2300" spc="-25" dirty="0" smtClean="0">
                <a:latin typeface="+mj-lt"/>
                <a:cs typeface="Montserrat"/>
              </a:rPr>
              <a:t> og toppidrettslinje</a:t>
            </a:r>
            <a:endParaRPr sz="2300" dirty="0" smtClean="0">
              <a:latin typeface="+mj-lt"/>
              <a:cs typeface="Montserra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Montserrat"/>
              <a:buChar char="•"/>
            </a:pPr>
            <a:endParaRPr sz="2300" dirty="0">
              <a:latin typeface="+mj-lt"/>
              <a:cs typeface="Times New Roman"/>
            </a:endParaRPr>
          </a:p>
          <a:p>
            <a:pPr marL="235585" indent="-222885">
              <a:lnSpc>
                <a:spcPct val="100000"/>
              </a:lnSpc>
              <a:buChar char="•"/>
              <a:tabLst>
                <a:tab pos="235585" algn="l"/>
              </a:tabLst>
            </a:pPr>
            <a:r>
              <a:rPr sz="2300" spc="-15" dirty="0">
                <a:latin typeface="+mj-lt"/>
                <a:cs typeface="Montserrat"/>
              </a:rPr>
              <a:t>Campus</a:t>
            </a:r>
            <a:r>
              <a:rPr sz="2300" spc="-75" dirty="0">
                <a:latin typeface="+mj-lt"/>
                <a:cs typeface="Montserrat"/>
              </a:rPr>
              <a:t> </a:t>
            </a:r>
            <a:r>
              <a:rPr sz="2300" spc="-10" dirty="0">
                <a:latin typeface="+mj-lt"/>
                <a:cs typeface="Montserrat"/>
              </a:rPr>
              <a:t>Helgeland</a:t>
            </a:r>
            <a:endParaRPr sz="2300" dirty="0" smtClean="0">
              <a:latin typeface="+mj-lt"/>
              <a:cs typeface="Montserrat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15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04869" y="2362200"/>
            <a:ext cx="7324792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2530" y="8553199"/>
            <a:ext cx="11938000" cy="0"/>
          </a:xfrm>
          <a:custGeom>
            <a:avLst/>
            <a:gdLst/>
            <a:ahLst/>
            <a:cxnLst/>
            <a:rect l="l" t="t" r="r" b="b"/>
            <a:pathLst>
              <a:path w="11938000">
                <a:moveTo>
                  <a:pt x="0" y="0"/>
                </a:moveTo>
                <a:lnTo>
                  <a:pt x="11937873" y="0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6250" y="85531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528550" y="85531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32054" y="8854312"/>
            <a:ext cx="1285059" cy="585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636000"/>
            <a:ext cx="13004800" cy="1117600"/>
          </a:xfrm>
          <a:custGeom>
            <a:avLst/>
            <a:gdLst/>
            <a:ahLst/>
            <a:cxnLst/>
            <a:rect l="l" t="t" r="r" b="b"/>
            <a:pathLst>
              <a:path w="13004800" h="1117600">
                <a:moveTo>
                  <a:pt x="0" y="1117600"/>
                </a:moveTo>
                <a:lnTo>
                  <a:pt x="13004800" y="1117600"/>
                </a:lnTo>
                <a:lnTo>
                  <a:pt x="13004800" y="0"/>
                </a:lnTo>
                <a:lnTo>
                  <a:pt x="0" y="0"/>
                </a:lnTo>
                <a:lnTo>
                  <a:pt x="0" y="1117600"/>
                </a:lnTo>
                <a:close/>
              </a:path>
            </a:pathLst>
          </a:custGeom>
          <a:solidFill>
            <a:srgbClr val="9CC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ct val="100000"/>
              </a:lnSpc>
            </a:pPr>
            <a:r>
              <a:rPr lang="nb-NO" spc="-55" dirty="0" smtClean="0">
                <a:latin typeface="+mj-lt"/>
              </a:rPr>
              <a:t>”NYE FAGERÅSEN” </a:t>
            </a:r>
            <a:r>
              <a:rPr lang="nb-NO" sz="2800" spc="-55" dirty="0" smtClean="0">
                <a:latin typeface="+mj-lt"/>
              </a:rPr>
              <a:t>– noen viktige momenter </a:t>
            </a:r>
            <a:endParaRPr sz="2800" dirty="0">
              <a:latin typeface="+mj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32054" y="8854312"/>
            <a:ext cx="1285059" cy="585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536575" y="1735335"/>
            <a:ext cx="11931650" cy="6104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1425">
              <a:lnSpc>
                <a:spcPct val="100000"/>
              </a:lnSpc>
            </a:pPr>
            <a:r>
              <a:rPr spc="-20" dirty="0">
                <a:latin typeface="+mj-lt"/>
              </a:rPr>
              <a:t>Hvorfor </a:t>
            </a:r>
            <a:r>
              <a:rPr spc="-10" dirty="0">
                <a:latin typeface="+mj-lt"/>
              </a:rPr>
              <a:t>trenger </a:t>
            </a:r>
            <a:r>
              <a:rPr spc="-25" dirty="0">
                <a:latin typeface="+mj-lt"/>
              </a:rPr>
              <a:t>Nordland/Nord-Norge </a:t>
            </a:r>
            <a:r>
              <a:rPr spc="-20" dirty="0">
                <a:latin typeface="+mj-lt"/>
              </a:rPr>
              <a:t>et </a:t>
            </a:r>
            <a:r>
              <a:rPr spc="-10" dirty="0">
                <a:latin typeface="+mj-lt"/>
              </a:rPr>
              <a:t>helårs</a:t>
            </a:r>
            <a:r>
              <a:rPr spc="125" dirty="0">
                <a:latin typeface="+mj-lt"/>
              </a:rPr>
              <a:t> </a:t>
            </a:r>
            <a:r>
              <a:rPr spc="-15" dirty="0">
                <a:latin typeface="+mj-lt"/>
              </a:rPr>
              <a:t>hoppanlegg?</a:t>
            </a:r>
          </a:p>
          <a:p>
            <a:pPr marL="1464310" indent="-222885">
              <a:lnSpc>
                <a:spcPct val="100000"/>
              </a:lnSpc>
              <a:spcBef>
                <a:spcPts val="2000"/>
              </a:spcBef>
              <a:buChar char="•"/>
              <a:tabLst>
                <a:tab pos="1464310" algn="l"/>
              </a:tabLst>
            </a:pPr>
            <a:r>
              <a:rPr lang="nb-NO" sz="2200" b="0" spc="-25" dirty="0">
                <a:solidFill>
                  <a:srgbClr val="000000"/>
                </a:solidFill>
                <a:latin typeface="+mn-lt"/>
              </a:rPr>
              <a:t>Uten </a:t>
            </a:r>
            <a:r>
              <a:rPr lang="nb-NO" sz="2200" b="0" spc="-10" dirty="0">
                <a:solidFill>
                  <a:srgbClr val="000000"/>
                </a:solidFill>
                <a:latin typeface="+mn-lt"/>
              </a:rPr>
              <a:t>anlegg, </a:t>
            </a:r>
            <a:r>
              <a:rPr lang="nb-NO" sz="2200" b="0" spc="-15" dirty="0">
                <a:solidFill>
                  <a:srgbClr val="000000"/>
                </a:solidFill>
                <a:latin typeface="+mn-lt"/>
              </a:rPr>
              <a:t>ingen</a:t>
            </a:r>
            <a:r>
              <a:rPr lang="nb-NO" sz="22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nb-NO" sz="2200" b="0" spc="-20" dirty="0">
                <a:solidFill>
                  <a:srgbClr val="000000"/>
                </a:solidFill>
                <a:latin typeface="+mn-lt"/>
              </a:rPr>
              <a:t>aktivitet!</a:t>
            </a:r>
          </a:p>
          <a:p>
            <a:pPr marL="1241425">
              <a:lnSpc>
                <a:spcPct val="100000"/>
              </a:lnSpc>
              <a:spcBef>
                <a:spcPts val="1800"/>
              </a:spcBef>
            </a:pPr>
            <a:r>
              <a:rPr lang="nb-NO" sz="2200" b="0" dirty="0">
                <a:solidFill>
                  <a:srgbClr val="000000"/>
                </a:solidFill>
                <a:latin typeface="+mn-lt"/>
              </a:rPr>
              <a:t>• </a:t>
            </a:r>
            <a:r>
              <a:rPr lang="nb-NO" sz="2200" b="0" spc="-30" dirty="0">
                <a:solidFill>
                  <a:srgbClr val="000000"/>
                </a:solidFill>
                <a:latin typeface="+mn-lt"/>
              </a:rPr>
              <a:t>Nordland/Nord-Norge </a:t>
            </a:r>
            <a:r>
              <a:rPr lang="nb-NO" sz="2200" b="0" spc="-15" dirty="0">
                <a:solidFill>
                  <a:srgbClr val="000000"/>
                </a:solidFill>
                <a:latin typeface="+mn-lt"/>
              </a:rPr>
              <a:t>mangler moderne</a:t>
            </a:r>
            <a:r>
              <a:rPr lang="nb-NO" sz="2200" b="0" spc="60" dirty="0">
                <a:solidFill>
                  <a:srgbClr val="000000"/>
                </a:solidFill>
                <a:latin typeface="+mn-lt"/>
              </a:rPr>
              <a:t> </a:t>
            </a:r>
            <a:r>
              <a:rPr lang="nb-NO" sz="2200" b="0" spc="-15" dirty="0">
                <a:solidFill>
                  <a:srgbClr val="000000"/>
                </a:solidFill>
                <a:latin typeface="+mn-lt"/>
              </a:rPr>
              <a:t>hoppanlegg. </a:t>
            </a:r>
          </a:p>
          <a:p>
            <a:pPr marL="1464310" indent="-222885">
              <a:lnSpc>
                <a:spcPct val="100000"/>
              </a:lnSpc>
              <a:spcBef>
                <a:spcPts val="1800"/>
              </a:spcBef>
              <a:buChar char="•"/>
              <a:tabLst>
                <a:tab pos="1464310" algn="l"/>
              </a:tabLst>
            </a:pPr>
            <a:r>
              <a:rPr lang="nb-NO" sz="2200" b="0" spc="-30" dirty="0">
                <a:solidFill>
                  <a:srgbClr val="000000"/>
                </a:solidFill>
                <a:latin typeface="+mn-lt"/>
              </a:rPr>
              <a:t>Rana har rike</a:t>
            </a:r>
            <a:r>
              <a:rPr lang="nb-NO" sz="2200" b="0" spc="-50" dirty="0">
                <a:solidFill>
                  <a:srgbClr val="000000"/>
                </a:solidFill>
                <a:latin typeface="+mn-lt"/>
              </a:rPr>
              <a:t> ski</a:t>
            </a:r>
            <a:r>
              <a:rPr lang="nb-NO" sz="2200" b="0" spc="-20" dirty="0">
                <a:solidFill>
                  <a:srgbClr val="000000"/>
                </a:solidFill>
                <a:latin typeface="+mn-lt"/>
              </a:rPr>
              <a:t>tradisjoner </a:t>
            </a:r>
          </a:p>
          <a:p>
            <a:pPr marL="1464310" indent="-222885">
              <a:lnSpc>
                <a:spcPct val="100000"/>
              </a:lnSpc>
              <a:spcBef>
                <a:spcPts val="1800"/>
              </a:spcBef>
              <a:buChar char="•"/>
              <a:tabLst>
                <a:tab pos="1464310" algn="l"/>
              </a:tabLst>
            </a:pPr>
            <a:r>
              <a:rPr lang="nb-NO" sz="2200" b="0" spc="-5" dirty="0">
                <a:solidFill>
                  <a:srgbClr val="000000"/>
                </a:solidFill>
                <a:latin typeface="+mn-lt"/>
              </a:rPr>
              <a:t>Gode </a:t>
            </a:r>
            <a:r>
              <a:rPr lang="nb-NO" sz="2200" b="0" spc="-35" dirty="0">
                <a:solidFill>
                  <a:srgbClr val="000000"/>
                </a:solidFill>
                <a:latin typeface="+mn-lt"/>
              </a:rPr>
              <a:t>trener- </a:t>
            </a:r>
            <a:r>
              <a:rPr lang="nb-NO" sz="2200" b="0" spc="-10" dirty="0">
                <a:solidFill>
                  <a:srgbClr val="000000"/>
                </a:solidFill>
                <a:latin typeface="+mn-lt"/>
              </a:rPr>
              <a:t>og</a:t>
            </a:r>
            <a:r>
              <a:rPr lang="nb-NO" sz="22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nb-NO" sz="2200" b="0" spc="-20" dirty="0" err="1">
                <a:solidFill>
                  <a:srgbClr val="000000"/>
                </a:solidFill>
                <a:latin typeface="+mn-lt"/>
              </a:rPr>
              <a:t>lederressursser</a:t>
            </a:r>
            <a:r>
              <a:rPr lang="nb-NO" sz="2200" b="0" spc="-2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1464310" indent="-222885">
              <a:lnSpc>
                <a:spcPct val="100000"/>
              </a:lnSpc>
              <a:spcBef>
                <a:spcPts val="1800"/>
              </a:spcBef>
              <a:buChar char="•"/>
              <a:tabLst>
                <a:tab pos="1464310" algn="l"/>
              </a:tabLst>
            </a:pPr>
            <a:r>
              <a:rPr lang="nb-NO" sz="2200" b="0" spc="-15" dirty="0">
                <a:solidFill>
                  <a:srgbClr val="000000"/>
                </a:solidFill>
                <a:latin typeface="+mn-lt"/>
              </a:rPr>
              <a:t>Utvikling </a:t>
            </a:r>
            <a:r>
              <a:rPr lang="nb-NO" sz="2200" b="0" spc="-30" dirty="0">
                <a:solidFill>
                  <a:srgbClr val="000000"/>
                </a:solidFill>
                <a:latin typeface="+mn-lt"/>
              </a:rPr>
              <a:t>av </a:t>
            </a:r>
            <a:r>
              <a:rPr lang="nb-NO" sz="2200" b="0" spc="-25" dirty="0">
                <a:solidFill>
                  <a:srgbClr val="000000"/>
                </a:solidFill>
                <a:latin typeface="+mn-lt"/>
              </a:rPr>
              <a:t>skoletilbud, </a:t>
            </a:r>
            <a:r>
              <a:rPr lang="nb-NO" sz="2200" b="0" spc="-15" dirty="0">
                <a:solidFill>
                  <a:srgbClr val="000000"/>
                </a:solidFill>
                <a:latin typeface="+mn-lt"/>
              </a:rPr>
              <a:t>utvikle </a:t>
            </a:r>
            <a:r>
              <a:rPr lang="nb-NO" sz="2200" b="0" spc="-20" dirty="0">
                <a:solidFill>
                  <a:srgbClr val="000000"/>
                </a:solidFill>
                <a:latin typeface="+mn-lt"/>
              </a:rPr>
              <a:t>talentene</a:t>
            </a:r>
            <a:r>
              <a:rPr lang="nb-NO" sz="2200" b="0" spc="90" dirty="0">
                <a:solidFill>
                  <a:srgbClr val="000000"/>
                </a:solidFill>
                <a:latin typeface="+mn-lt"/>
              </a:rPr>
              <a:t> </a:t>
            </a:r>
            <a:r>
              <a:rPr lang="nb-NO" sz="2200" b="0" spc="-20" dirty="0">
                <a:solidFill>
                  <a:srgbClr val="000000"/>
                </a:solidFill>
                <a:latin typeface="+mn-lt"/>
              </a:rPr>
              <a:t>lokalt.</a:t>
            </a:r>
          </a:p>
          <a:p>
            <a:pPr marL="1464310" indent="-222885">
              <a:lnSpc>
                <a:spcPct val="100000"/>
              </a:lnSpc>
              <a:spcBef>
                <a:spcPts val="1800"/>
              </a:spcBef>
              <a:buChar char="•"/>
              <a:tabLst>
                <a:tab pos="1464310" algn="l"/>
              </a:tabLst>
            </a:pPr>
            <a:r>
              <a:rPr lang="nb-NO" sz="2200" b="0" spc="-20" dirty="0">
                <a:solidFill>
                  <a:srgbClr val="000000"/>
                </a:solidFill>
                <a:latin typeface="+mn-lt"/>
              </a:rPr>
              <a:t>Vinteranleggene </a:t>
            </a:r>
            <a:r>
              <a:rPr lang="nb-NO" sz="2200" b="0" spc="-10" dirty="0">
                <a:solidFill>
                  <a:srgbClr val="000000"/>
                </a:solidFill>
                <a:latin typeface="+mn-lt"/>
              </a:rPr>
              <a:t>står på </a:t>
            </a:r>
            <a:r>
              <a:rPr lang="nb-NO" sz="2200" b="0" spc="-25" dirty="0">
                <a:solidFill>
                  <a:srgbClr val="000000"/>
                </a:solidFill>
                <a:latin typeface="+mn-lt"/>
              </a:rPr>
              <a:t>prioriteringslista for</a:t>
            </a:r>
            <a:r>
              <a:rPr lang="nb-NO" sz="2200" b="0" spc="110" dirty="0">
                <a:solidFill>
                  <a:srgbClr val="000000"/>
                </a:solidFill>
                <a:latin typeface="+mn-lt"/>
              </a:rPr>
              <a:t> </a:t>
            </a:r>
            <a:r>
              <a:rPr lang="nb-NO" sz="2200" b="0" spc="-20" dirty="0">
                <a:solidFill>
                  <a:srgbClr val="000000"/>
                </a:solidFill>
                <a:latin typeface="+mn-lt"/>
              </a:rPr>
              <a:t>oppgradering.</a:t>
            </a:r>
          </a:p>
          <a:p>
            <a:pPr marL="1464310" indent="-222885">
              <a:lnSpc>
                <a:spcPct val="100000"/>
              </a:lnSpc>
              <a:spcBef>
                <a:spcPts val="1800"/>
              </a:spcBef>
              <a:buChar char="•"/>
              <a:tabLst>
                <a:tab pos="1464310" algn="l"/>
              </a:tabLst>
            </a:pPr>
            <a:r>
              <a:rPr lang="nb-NO" sz="2200" b="0" spc="-35" dirty="0">
                <a:solidFill>
                  <a:srgbClr val="000000"/>
                </a:solidFill>
                <a:latin typeface="+mn-lt"/>
              </a:rPr>
              <a:t>Et </a:t>
            </a:r>
            <a:r>
              <a:rPr lang="nb-NO" sz="2200" b="0" spc="-30" dirty="0">
                <a:solidFill>
                  <a:srgbClr val="000000"/>
                </a:solidFill>
                <a:latin typeface="+mn-lt"/>
              </a:rPr>
              <a:t>interkommunalt</a:t>
            </a:r>
            <a:r>
              <a:rPr lang="nb-NO" sz="2200" b="0" spc="-15" dirty="0">
                <a:solidFill>
                  <a:srgbClr val="000000"/>
                </a:solidFill>
                <a:latin typeface="+mn-lt"/>
              </a:rPr>
              <a:t> anlegg. Et felles anlegg på Helgeland</a:t>
            </a:r>
          </a:p>
          <a:p>
            <a:pPr marL="1464310" indent="-222885">
              <a:lnSpc>
                <a:spcPct val="100000"/>
              </a:lnSpc>
              <a:spcBef>
                <a:spcPts val="1800"/>
              </a:spcBef>
              <a:buChar char="•"/>
              <a:tabLst>
                <a:tab pos="1464310" algn="l"/>
              </a:tabLst>
            </a:pPr>
            <a:r>
              <a:rPr lang="nb-NO" sz="2200" b="0" spc="-35" dirty="0">
                <a:solidFill>
                  <a:srgbClr val="000000"/>
                </a:solidFill>
                <a:latin typeface="+mn-lt"/>
              </a:rPr>
              <a:t>Et helårs anlegg vil være et </a:t>
            </a:r>
            <a:r>
              <a:rPr lang="nb-NO" sz="2200" b="0" spc="-10" dirty="0">
                <a:solidFill>
                  <a:srgbClr val="000000"/>
                </a:solidFill>
                <a:latin typeface="+mn-lt"/>
              </a:rPr>
              <a:t>aktivum </a:t>
            </a:r>
            <a:r>
              <a:rPr lang="nb-NO" sz="2200" b="0" spc="-25" dirty="0">
                <a:solidFill>
                  <a:srgbClr val="000000"/>
                </a:solidFill>
                <a:latin typeface="+mn-lt"/>
              </a:rPr>
              <a:t>for</a:t>
            </a:r>
            <a:r>
              <a:rPr lang="nb-NO" sz="2200" b="0" spc="15" dirty="0">
                <a:solidFill>
                  <a:srgbClr val="000000"/>
                </a:solidFill>
                <a:latin typeface="+mn-lt"/>
              </a:rPr>
              <a:t> </a:t>
            </a:r>
            <a:r>
              <a:rPr lang="nb-NO" sz="2200" b="0" spc="-25" dirty="0">
                <a:solidFill>
                  <a:srgbClr val="000000"/>
                </a:solidFill>
                <a:latin typeface="+mn-lt"/>
              </a:rPr>
              <a:t>turistnæringa.</a:t>
            </a:r>
          </a:p>
          <a:p>
            <a:pPr marL="1464310" indent="-222885">
              <a:lnSpc>
                <a:spcPct val="100000"/>
              </a:lnSpc>
              <a:spcBef>
                <a:spcPts val="1800"/>
              </a:spcBef>
              <a:buChar char="•"/>
              <a:tabLst>
                <a:tab pos="1464310" algn="l"/>
              </a:tabLst>
            </a:pPr>
            <a:r>
              <a:rPr lang="nb-NO" sz="2200" b="0" spc="-15" dirty="0">
                <a:solidFill>
                  <a:srgbClr val="000000"/>
                </a:solidFill>
                <a:latin typeface="+mn-lt"/>
              </a:rPr>
              <a:t>Utvikling </a:t>
            </a:r>
            <a:r>
              <a:rPr lang="nb-NO" sz="2200" b="0" spc="-30" dirty="0">
                <a:solidFill>
                  <a:srgbClr val="000000"/>
                </a:solidFill>
                <a:latin typeface="+mn-lt"/>
              </a:rPr>
              <a:t>av </a:t>
            </a:r>
            <a:r>
              <a:rPr lang="nb-NO" sz="2200" b="0" spc="-25" dirty="0">
                <a:solidFill>
                  <a:srgbClr val="000000"/>
                </a:solidFill>
                <a:latin typeface="+mn-lt"/>
              </a:rPr>
              <a:t>skole, studie og en toppidrettslinje på PVS.</a:t>
            </a:r>
            <a:endParaRPr lang="nb-NO" sz="2200" b="0" spc="-20" dirty="0">
              <a:solidFill>
                <a:srgbClr val="000000"/>
              </a:solidFill>
              <a:latin typeface="+mn-lt"/>
            </a:endParaRPr>
          </a:p>
          <a:p>
            <a:pPr marL="1464310" indent="-222885">
              <a:lnSpc>
                <a:spcPct val="100000"/>
              </a:lnSpc>
              <a:spcBef>
                <a:spcPts val="1800"/>
              </a:spcBef>
              <a:buChar char="•"/>
              <a:tabLst>
                <a:tab pos="1464310" algn="l"/>
              </a:tabLst>
            </a:pPr>
            <a:r>
              <a:rPr lang="nb-NO" sz="2200" b="0" spc="-20" dirty="0">
                <a:solidFill>
                  <a:srgbClr val="000000"/>
                </a:solidFill>
                <a:latin typeface="+mn-lt"/>
              </a:rPr>
              <a:t>Forskjønnelse </a:t>
            </a:r>
            <a:r>
              <a:rPr lang="nb-NO" sz="2200" b="0" spc="-30" dirty="0">
                <a:solidFill>
                  <a:srgbClr val="000000"/>
                </a:solidFill>
                <a:latin typeface="+mn-lt"/>
              </a:rPr>
              <a:t>av </a:t>
            </a:r>
            <a:r>
              <a:rPr lang="nb-NO" sz="2200" b="0" spc="-20" dirty="0">
                <a:solidFill>
                  <a:srgbClr val="000000"/>
                </a:solidFill>
                <a:latin typeface="+mn-lt"/>
              </a:rPr>
              <a:t>området.</a:t>
            </a:r>
          </a:p>
        </p:txBody>
      </p:sp>
      <p:sp>
        <p:nvSpPr>
          <p:cNvPr id="6" name="object 6"/>
          <p:cNvSpPr/>
          <p:nvPr/>
        </p:nvSpPr>
        <p:spPr>
          <a:xfrm>
            <a:off x="552530" y="8553199"/>
            <a:ext cx="11938000" cy="0"/>
          </a:xfrm>
          <a:custGeom>
            <a:avLst/>
            <a:gdLst/>
            <a:ahLst/>
            <a:cxnLst/>
            <a:rect l="l" t="t" r="r" b="b"/>
            <a:pathLst>
              <a:path w="11938000">
                <a:moveTo>
                  <a:pt x="0" y="0"/>
                </a:moveTo>
                <a:lnTo>
                  <a:pt x="11937873" y="0"/>
                </a:lnTo>
              </a:path>
            </a:pathLst>
          </a:custGeom>
          <a:ln w="381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6250" y="85531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528550" y="85531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624</Words>
  <Application>Microsoft Office PowerPoint</Application>
  <PresentationFormat>Egendefinert</PresentationFormat>
  <Paragraphs>139</Paragraphs>
  <Slides>14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21" baseType="lpstr">
      <vt:lpstr>Arial</vt:lpstr>
      <vt:lpstr>Calibri</vt:lpstr>
      <vt:lpstr>Montserrat</vt:lpstr>
      <vt:lpstr>Montserrat-Bold</vt:lpstr>
      <vt:lpstr>Montserrat-Regular</vt:lpstr>
      <vt:lpstr>Times New Roman</vt:lpstr>
      <vt:lpstr>Office Theme</vt:lpstr>
      <vt:lpstr>PowerPoint-presentasjon</vt:lpstr>
      <vt:lpstr>LOKAL, REGIONAL OG NORD-NORSK HOPPSPORTS MULIGHET OG FRAMTID</vt:lpstr>
      <vt:lpstr>4 – 5 stk HELÅRS HOPPBAKKER MIDT I MO I RANA</vt:lpstr>
      <vt:lpstr>FAGERÅSEN HOPPSENTER</vt:lpstr>
      <vt:lpstr>ORGANISASJONSPLAN</vt:lpstr>
      <vt:lpstr>ET NASJONALT ANBEFALT SENTRALANLEGG FOR NORD-NORGE</vt:lpstr>
      <vt:lpstr>HOPPSPORTENS FRAMTID I NORDLAND/NORD-NORGE</vt:lpstr>
      <vt:lpstr>HOPPSPORTENS FRAMTID I NORDLAND/NORD-NORGE</vt:lpstr>
      <vt:lpstr>”NYE FAGERÅSEN” – noen viktige momenter </vt:lpstr>
      <vt:lpstr>BUDSJETT</vt:lpstr>
      <vt:lpstr>FORSLAG, FINANSIERINGSLØSNING</vt:lpstr>
      <vt:lpstr>EIER- OG DRIFTSMODELL</vt:lpstr>
      <vt:lpstr>MANDAT</vt:lpstr>
      <vt:lpstr>VISJON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Trond Jøran Pedersen</dc:creator>
  <cp:lastModifiedBy>Per Waage</cp:lastModifiedBy>
  <cp:revision>28</cp:revision>
  <dcterms:created xsi:type="dcterms:W3CDTF">2017-01-09T19:40:38Z</dcterms:created>
  <dcterms:modified xsi:type="dcterms:W3CDTF">2017-01-19T15:24:35Z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2016-04-05T00:00:00Z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2016-04-05T00:00:00Z</vt:filetime>
  </property>
</Properties>
</file>